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412" r:id="rId3"/>
    <p:sldId id="382" r:id="rId4"/>
    <p:sldId id="326" r:id="rId5"/>
    <p:sldId id="383" r:id="rId6"/>
    <p:sldId id="384" r:id="rId7"/>
    <p:sldId id="327" r:id="rId8"/>
    <p:sldId id="385" r:id="rId9"/>
    <p:sldId id="386" r:id="rId10"/>
    <p:sldId id="387" r:id="rId11"/>
    <p:sldId id="397" r:id="rId12"/>
    <p:sldId id="398" r:id="rId13"/>
    <p:sldId id="399" r:id="rId14"/>
    <p:sldId id="389" r:id="rId15"/>
    <p:sldId id="400" r:id="rId16"/>
    <p:sldId id="413" r:id="rId17"/>
    <p:sldId id="401" r:id="rId18"/>
    <p:sldId id="390" r:id="rId19"/>
    <p:sldId id="402" r:id="rId20"/>
    <p:sldId id="403" r:id="rId21"/>
    <p:sldId id="404" r:id="rId22"/>
    <p:sldId id="405" r:id="rId23"/>
    <p:sldId id="391" r:id="rId24"/>
    <p:sldId id="406" r:id="rId25"/>
    <p:sldId id="408" r:id="rId26"/>
    <p:sldId id="392" r:id="rId27"/>
    <p:sldId id="409" r:id="rId28"/>
    <p:sldId id="410" r:id="rId29"/>
    <p:sldId id="393" r:id="rId30"/>
    <p:sldId id="411" r:id="rId31"/>
    <p:sldId id="394" r:id="rId32"/>
    <p:sldId id="395" r:id="rId33"/>
    <p:sldId id="329" r:id="rId3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  <a:srgbClr val="666633"/>
    <a:srgbClr val="5D0B53"/>
    <a:srgbClr val="990099"/>
    <a:srgbClr val="9A5C00"/>
    <a:srgbClr val="CC7900"/>
    <a:srgbClr val="276B7D"/>
    <a:srgbClr val="CC3300"/>
    <a:srgbClr val="1C4B58"/>
    <a:srgbClr val="FF99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10" autoAdjust="0"/>
    <p:restoredTop sz="94660"/>
  </p:normalViewPr>
  <p:slideViewPr>
    <p:cSldViewPr>
      <p:cViewPr>
        <p:scale>
          <a:sx n="48" d="100"/>
          <a:sy n="48" d="100"/>
        </p:scale>
        <p:origin x="-1267" y="1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C956ED-361D-4B94-A408-71301E1091A7}" type="datetimeFigureOut">
              <a:rPr lang="en-US" smtClean="0"/>
              <a:pPr/>
              <a:t>11/1/2015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1EB946-0E53-4A73-A7DE-7FC1D07A01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61917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1EB946-0E53-4A73-A7DE-7FC1D07A018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1EB946-0E53-4A73-A7DE-7FC1D07A018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1EB946-0E53-4A73-A7DE-7FC1D07A018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1EB946-0E53-4A73-A7DE-7FC1D07A018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1EB946-0E53-4A73-A7DE-7FC1D07A018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1EB946-0E53-4A73-A7DE-7FC1D07A018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1EB946-0E53-4A73-A7DE-7FC1D07A018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1EB946-0E53-4A73-A7DE-7FC1D07A018D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B8A185-7305-4084-9E34-9FD2A273DDF7}" type="datetimeFigureOut">
              <a:rPr lang="en-US"/>
              <a:pPr>
                <a:defRPr/>
              </a:pPr>
              <a:t>11/1/2015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E2966-D5AD-4F3B-8FA4-8E101E798A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BAB6BE-540C-4F25-B168-35FACC2A39CE}" type="datetimeFigureOut">
              <a:rPr lang="en-US"/>
              <a:pPr>
                <a:defRPr/>
              </a:pPr>
              <a:t>11/1/2015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9730CC-5760-44F9-89F4-D05A02A837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A0D14-B675-436A-87A7-3DC88FADA4C5}" type="datetimeFigureOut">
              <a:rPr lang="en-US"/>
              <a:pPr>
                <a:defRPr/>
              </a:pPr>
              <a:t>11/1/2015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642BB-598F-4F68-9C60-3EF01EC1B4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398AB-F4B6-4DFB-84D3-E3805926303B}" type="datetimeFigureOut">
              <a:rPr lang="en-US"/>
              <a:pPr>
                <a:defRPr/>
              </a:pPr>
              <a:t>11/1/2015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1C15CD-FB46-4C65-9C1C-F00B25593B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AF5C8-0118-4867-A059-6FDB62762FFF}" type="datetimeFigureOut">
              <a:rPr lang="en-US"/>
              <a:pPr>
                <a:defRPr/>
              </a:pPr>
              <a:t>11/1/2015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41449-8615-4415-9808-BAD94756CA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B6456-963D-428C-AEEC-0935A86D9B8A}" type="datetimeFigureOut">
              <a:rPr lang="en-US"/>
              <a:pPr>
                <a:defRPr/>
              </a:pPr>
              <a:t>11/1/2015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1A5CF-6F70-44AC-A896-D5EB540553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B07BC-D3E0-4979-94F5-78A21E47D05A}" type="datetimeFigureOut">
              <a:rPr lang="en-US"/>
              <a:pPr>
                <a:defRPr/>
              </a:pPr>
              <a:t>11/1/2015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FC091-78B4-4E81-B692-FA92411E35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B980A-6FCE-4366-BA19-8E19D90D5D8B}" type="datetimeFigureOut">
              <a:rPr lang="en-US"/>
              <a:pPr>
                <a:defRPr/>
              </a:pPr>
              <a:t>11/1/2015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D336B2-2A30-497B-8AD5-B521299B93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81CEB-B219-4238-A082-EEB017C2E832}" type="datetimeFigureOut">
              <a:rPr lang="en-US"/>
              <a:pPr>
                <a:defRPr/>
              </a:pPr>
              <a:t>11/1/2015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0FEF0-009B-48F0-9A16-F52617FC3B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CD674-292C-4771-8E6E-5EA853DAC97A}" type="datetimeFigureOut">
              <a:rPr lang="en-US"/>
              <a:pPr>
                <a:defRPr/>
              </a:pPr>
              <a:t>11/1/2015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3118C-D117-4C60-B9E8-E53457430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08E6E-ADA4-4095-B5AB-C691F0FA6B35}" type="datetimeFigureOut">
              <a:rPr lang="en-US"/>
              <a:pPr>
                <a:defRPr/>
              </a:pPr>
              <a:t>11/1/2015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5E24AF-9A65-4781-9C45-DED812063B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0186FE8-956F-4E27-B0B7-EC40AD0848FB}" type="datetimeFigureOut">
              <a:rPr lang="en-US"/>
              <a:pPr>
                <a:defRPr/>
              </a:pPr>
              <a:t>11/1/2015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809BF3C-06FE-49CC-AD2E-EE5C0FBCA8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 txBox="1">
            <a:spLocks/>
          </p:cNvSpPr>
          <p:nvPr/>
        </p:nvSpPr>
        <p:spPr>
          <a:xfrm>
            <a:off x="228600" y="609600"/>
            <a:ext cx="8458200" cy="5791200"/>
          </a:xfrm>
          <a:prstGeom prst="rect">
            <a:avLst/>
          </a:prstGeom>
        </p:spPr>
        <p:txBody>
          <a:bodyPr anchor="ctr">
            <a:normAutofit fontScale="25000" lnSpcReduction="20000"/>
          </a:bodyPr>
          <a:lstStyle/>
          <a:p>
            <a:pPr algn="ctr">
              <a:lnSpc>
                <a:spcPct val="170000"/>
              </a:lnSpc>
            </a:pPr>
            <a:r>
              <a:rPr lang="en-US" sz="16000" dirty="0" err="1">
                <a:solidFill>
                  <a:srgbClr val="C00000"/>
                </a:solidFill>
                <a:latin typeface="Impact" pitchFamily="34" charset="0"/>
              </a:rPr>
              <a:t>Andragogical</a:t>
            </a:r>
            <a:r>
              <a:rPr lang="en-US" sz="16000" dirty="0">
                <a:solidFill>
                  <a:srgbClr val="C00000"/>
                </a:solidFill>
                <a:latin typeface="Impact" pitchFamily="34" charset="0"/>
              </a:rPr>
              <a:t> </a:t>
            </a:r>
            <a:r>
              <a:rPr lang="en-US" sz="16000" dirty="0" smtClean="0">
                <a:solidFill>
                  <a:srgbClr val="C00000"/>
                </a:solidFill>
                <a:latin typeface="Impact" pitchFamily="34" charset="0"/>
              </a:rPr>
              <a:t>Principles</a:t>
            </a:r>
            <a:r>
              <a:rPr lang="en-US" sz="16000" dirty="0">
                <a:solidFill>
                  <a:srgbClr val="C00000"/>
                </a:solidFill>
                <a:latin typeface="Impact" pitchFamily="34" charset="0"/>
              </a:rPr>
              <a:t>: </a:t>
            </a:r>
            <a:endParaRPr lang="en-US" sz="16000" dirty="0" smtClean="0">
              <a:solidFill>
                <a:srgbClr val="C00000"/>
              </a:solidFill>
              <a:latin typeface="Impact" pitchFamily="34" charset="0"/>
            </a:endParaRPr>
          </a:p>
          <a:p>
            <a:pPr algn="ctr">
              <a:lnSpc>
                <a:spcPct val="170000"/>
              </a:lnSpc>
            </a:pPr>
            <a:r>
              <a:rPr lang="en-US" sz="16000" dirty="0">
                <a:solidFill>
                  <a:srgbClr val="C00000"/>
                </a:solidFill>
                <a:latin typeface="Impact" pitchFamily="34" charset="0"/>
              </a:rPr>
              <a:t>C</a:t>
            </a:r>
            <a:r>
              <a:rPr lang="en-US" sz="16000" dirty="0" smtClean="0">
                <a:solidFill>
                  <a:srgbClr val="C00000"/>
                </a:solidFill>
                <a:latin typeface="Impact" pitchFamily="34" charset="0"/>
              </a:rPr>
              <a:t>ollaborative </a:t>
            </a:r>
            <a:r>
              <a:rPr lang="en-US" sz="16000" dirty="0">
                <a:solidFill>
                  <a:srgbClr val="C00000"/>
                </a:solidFill>
                <a:latin typeface="Impact" pitchFamily="34" charset="0"/>
              </a:rPr>
              <a:t>P</a:t>
            </a:r>
            <a:r>
              <a:rPr lang="en-US" sz="16000" dirty="0" smtClean="0">
                <a:solidFill>
                  <a:srgbClr val="C00000"/>
                </a:solidFill>
                <a:latin typeface="Impact" pitchFamily="34" charset="0"/>
              </a:rPr>
              <a:t>rocess </a:t>
            </a:r>
            <a:r>
              <a:rPr lang="en-US" sz="16000" dirty="0">
                <a:solidFill>
                  <a:srgbClr val="C00000"/>
                </a:solidFill>
                <a:latin typeface="Impact" pitchFamily="34" charset="0"/>
              </a:rPr>
              <a:t>of </a:t>
            </a:r>
            <a:r>
              <a:rPr lang="en-US" sz="16000" dirty="0" smtClean="0">
                <a:solidFill>
                  <a:srgbClr val="C00000"/>
                </a:solidFill>
                <a:latin typeface="Impact" pitchFamily="34" charset="0"/>
              </a:rPr>
              <a:t>Adult Learning</a:t>
            </a:r>
            <a:endParaRPr lang="en-US" sz="16000" dirty="0">
              <a:solidFill>
                <a:srgbClr val="C00000"/>
              </a:solidFill>
              <a:latin typeface="Impact" pitchFamily="34" charset="0"/>
            </a:endParaRPr>
          </a:p>
          <a:p>
            <a:pPr algn="ctr">
              <a:lnSpc>
                <a:spcPct val="170000"/>
              </a:lnSpc>
            </a:pPr>
            <a:r>
              <a:rPr lang="en-US" sz="16000" b="1" dirty="0" smtClean="0">
                <a:solidFill>
                  <a:srgbClr val="C00000"/>
                </a:solidFill>
                <a:latin typeface="Impact" pitchFamily="34" charset="0"/>
                <a:ea typeface="+mj-ea"/>
              </a:rPr>
              <a:t>                 </a:t>
            </a:r>
            <a:r>
              <a:rPr lang="en-US" sz="11200" b="1" dirty="0" smtClean="0">
                <a:solidFill>
                  <a:srgbClr val="002060"/>
                </a:solidFill>
                <a:latin typeface="Cambria" pitchFamily="18" charset="0"/>
                <a:ea typeface="+mj-ea"/>
              </a:rPr>
              <a:t>- </a:t>
            </a:r>
            <a:r>
              <a:rPr lang="en-US" sz="11200" b="1" dirty="0">
                <a:solidFill>
                  <a:srgbClr val="002060"/>
                </a:solidFill>
                <a:latin typeface="Cambria" pitchFamily="18" charset="0"/>
                <a:ea typeface="+mj-ea"/>
              </a:rPr>
              <a:t>Prof. Dr. </a:t>
            </a:r>
            <a:r>
              <a:rPr lang="en-US" sz="11200" b="1" dirty="0" err="1" smtClean="0">
                <a:solidFill>
                  <a:srgbClr val="002060"/>
                </a:solidFill>
                <a:latin typeface="Cambria" pitchFamily="18" charset="0"/>
                <a:ea typeface="+mj-ea"/>
              </a:rPr>
              <a:t>M.R.K.Prasad</a:t>
            </a:r>
            <a:r>
              <a:rPr lang="en-US" sz="11200" b="1" dirty="0" smtClean="0">
                <a:solidFill>
                  <a:srgbClr val="002060"/>
                </a:solidFill>
                <a:latin typeface="Cambria" pitchFamily="18" charset="0"/>
                <a:ea typeface="+mj-ea"/>
              </a:rPr>
              <a:t> </a:t>
            </a:r>
            <a:endParaRPr lang="en-US" sz="11200" b="1" dirty="0">
              <a:solidFill>
                <a:srgbClr val="002060"/>
              </a:solidFill>
              <a:latin typeface="Cambria" pitchFamily="18" charset="0"/>
              <a:ea typeface="+mj-ea"/>
              <a:cs typeface="+mj-cs"/>
            </a:endParaRPr>
          </a:p>
          <a:p>
            <a:pPr lvl="7">
              <a:defRPr/>
            </a:pPr>
            <a:r>
              <a:rPr lang="en-US" sz="11200" b="1" dirty="0" smtClean="0">
                <a:solidFill>
                  <a:srgbClr val="002060"/>
                </a:solidFill>
                <a:latin typeface="Cambria" pitchFamily="18" charset="0"/>
                <a:ea typeface="+mj-ea"/>
                <a:cs typeface="+mj-cs"/>
              </a:rPr>
              <a:t>Principal</a:t>
            </a:r>
          </a:p>
          <a:p>
            <a:pPr lvl="7">
              <a:defRPr/>
            </a:pPr>
            <a:r>
              <a:rPr lang="en-US" sz="11200" b="1" dirty="0" err="1" smtClean="0">
                <a:solidFill>
                  <a:srgbClr val="002060"/>
                </a:solidFill>
                <a:latin typeface="Cambria" pitchFamily="18" charset="0"/>
                <a:ea typeface="+mj-ea"/>
                <a:cs typeface="+mj-cs"/>
              </a:rPr>
              <a:t>V.M.Salgaocar</a:t>
            </a:r>
            <a:r>
              <a:rPr lang="en-US" sz="11200" b="1" dirty="0" smtClean="0">
                <a:solidFill>
                  <a:srgbClr val="002060"/>
                </a:solidFill>
                <a:latin typeface="Cambria" pitchFamily="18" charset="0"/>
                <a:ea typeface="+mj-ea"/>
                <a:cs typeface="+mj-cs"/>
              </a:rPr>
              <a:t> College of Law</a:t>
            </a:r>
          </a:p>
          <a:p>
            <a:pPr lvl="7">
              <a:defRPr/>
            </a:pPr>
            <a:r>
              <a:rPr lang="en-US" sz="11200" b="1" dirty="0" smtClean="0">
                <a:solidFill>
                  <a:srgbClr val="002060"/>
                </a:solidFill>
                <a:latin typeface="Cambria" pitchFamily="18" charset="0"/>
                <a:ea typeface="+mj-ea"/>
                <a:cs typeface="+mj-cs"/>
              </a:rPr>
              <a:t>Goa</a:t>
            </a:r>
          </a:p>
          <a:p>
            <a:pPr lvl="7">
              <a:defRPr/>
            </a:pPr>
            <a:r>
              <a:rPr lang="en-US" sz="11200" b="1" dirty="0" smtClean="0">
                <a:solidFill>
                  <a:srgbClr val="002060"/>
                </a:solidFill>
                <a:latin typeface="Cambria" pitchFamily="18" charset="0"/>
                <a:ea typeface="+mj-ea"/>
                <a:cs typeface="+mj-cs"/>
              </a:rPr>
              <a:t>prasadmandav@gmail.com</a:t>
            </a:r>
            <a:endParaRPr lang="en-US" sz="11200" dirty="0">
              <a:latin typeface="Cambria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2">
              <a:lumMod val="50000"/>
            </a:schemeClr>
          </a:solidFill>
        </p:spPr>
        <p:txBody>
          <a:bodyPr/>
          <a:lstStyle/>
          <a:p>
            <a:r>
              <a:rPr lang="en-US" sz="3600" b="1" dirty="0" smtClean="0">
                <a:latin typeface="Arial Black" pitchFamily="34" charset="0"/>
              </a:rPr>
              <a:t>Five </a:t>
            </a:r>
            <a:r>
              <a:rPr lang="en-US" sz="3600" b="1" dirty="0">
                <a:latin typeface="Arial Black" pitchFamily="34" charset="0"/>
              </a:rPr>
              <a:t>assumptions of </a:t>
            </a:r>
            <a:r>
              <a:rPr lang="en-US" sz="3600" b="1" dirty="0" smtClean="0">
                <a:latin typeface="Arial Black" pitchFamily="34" charset="0"/>
              </a:rPr>
              <a:t>Andragogy</a:t>
            </a:r>
            <a:endParaRPr lang="en-US" sz="3600" b="1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5029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A</a:t>
            </a:r>
            <a:r>
              <a:rPr lang="en-US" b="1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dults </a:t>
            </a:r>
            <a:r>
              <a:rPr lang="en-US" b="1" dirty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are self-directed </a:t>
            </a:r>
            <a:r>
              <a:rPr lang="en-US" b="1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learners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A</a:t>
            </a:r>
            <a:r>
              <a:rPr lang="en-US" b="1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dult </a:t>
            </a:r>
            <a:r>
              <a:rPr lang="en-US" b="1" dirty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learners bring a wealth of experience to the educational </a:t>
            </a:r>
            <a:r>
              <a:rPr lang="en-US" b="1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setting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Adults </a:t>
            </a:r>
            <a:r>
              <a:rPr lang="en-US" b="1" dirty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enter educational settings ready to learn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b="1" dirty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A</a:t>
            </a:r>
            <a:r>
              <a:rPr lang="en-US" b="1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dults </a:t>
            </a:r>
            <a:r>
              <a:rPr lang="en-US" b="1" dirty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are problem-centered in their learning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b="1" dirty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A</a:t>
            </a:r>
            <a:r>
              <a:rPr lang="en-US" b="1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dults </a:t>
            </a:r>
            <a:r>
              <a:rPr lang="en-US" b="1" dirty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are best motivated by internal factors </a:t>
            </a:r>
          </a:p>
          <a:p>
            <a:pPr marL="0" indent="0">
              <a:buNone/>
            </a:pPr>
            <a:endParaRPr lang="en-US" b="1" dirty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4275255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1">
              <a:lumMod val="50000"/>
            </a:schemeClr>
          </a:solidFill>
        </p:spPr>
        <p:txBody>
          <a:bodyPr/>
          <a:lstStyle/>
          <a:p>
            <a:r>
              <a:rPr lang="en-US" sz="3600" b="1" dirty="0">
                <a:latin typeface="Arial Black" pitchFamily="34" charset="0"/>
              </a:rPr>
              <a:t/>
            </a:r>
            <a:br>
              <a:rPr lang="en-US" sz="3600" b="1" dirty="0">
                <a:latin typeface="Arial Black" pitchFamily="34" charset="0"/>
              </a:rPr>
            </a:br>
            <a:r>
              <a:rPr lang="en-US" sz="3600" b="1" dirty="0" smtClean="0">
                <a:solidFill>
                  <a:schemeClr val="bg1"/>
                </a:solidFill>
                <a:latin typeface="Arial Black" pitchFamily="34" charset="0"/>
              </a:rPr>
              <a:t>1. Adults </a:t>
            </a:r>
            <a:r>
              <a:rPr lang="en-US" sz="3600" b="1" dirty="0">
                <a:solidFill>
                  <a:schemeClr val="bg1"/>
                </a:solidFill>
                <a:latin typeface="Arial Black" pitchFamily="34" charset="0"/>
              </a:rPr>
              <a:t>are </a:t>
            </a:r>
            <a:r>
              <a:rPr lang="en-US" sz="3600" b="1" dirty="0" smtClean="0">
                <a:solidFill>
                  <a:schemeClr val="bg1"/>
                </a:solidFill>
                <a:latin typeface="Arial Black" pitchFamily="34" charset="0"/>
              </a:rPr>
              <a:t>Self-directed Learners</a:t>
            </a:r>
            <a:r>
              <a:rPr lang="en-US" sz="3600" b="1" dirty="0">
                <a:solidFill>
                  <a:srgbClr val="C00000"/>
                </a:solidFill>
                <a:latin typeface="Arial Black" pitchFamily="34" charset="0"/>
              </a:rPr>
              <a:t/>
            </a:r>
            <a:br>
              <a:rPr lang="en-US" sz="3600" b="1" dirty="0">
                <a:solidFill>
                  <a:srgbClr val="C00000"/>
                </a:solidFill>
                <a:latin typeface="Arial Black" pitchFamily="34" charset="0"/>
              </a:rPr>
            </a:br>
            <a:endParaRPr lang="en-US" sz="3600" b="1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763000" cy="4953000"/>
          </a:xfrm>
        </p:spPr>
        <p:txBody>
          <a:bodyPr/>
          <a:lstStyle/>
          <a:p>
            <a:r>
              <a:rPr lang="en-US" sz="3600" b="1" dirty="0">
                <a:solidFill>
                  <a:srgbClr val="002060"/>
                </a:solidFill>
                <a:latin typeface="Cambria" pitchFamily="18" charset="0"/>
              </a:rPr>
              <a:t>A</a:t>
            </a:r>
            <a:r>
              <a:rPr lang="en-US" sz="3600" b="1" dirty="0" smtClean="0">
                <a:solidFill>
                  <a:srgbClr val="002060"/>
                </a:solidFill>
                <a:latin typeface="Cambria" pitchFamily="18" charset="0"/>
              </a:rPr>
              <a:t>dults like to involve actively in </a:t>
            </a:r>
            <a:r>
              <a:rPr lang="en-US" sz="3600" b="1" dirty="0">
                <a:solidFill>
                  <a:srgbClr val="002060"/>
                </a:solidFill>
                <a:latin typeface="Cambria" pitchFamily="18" charset="0"/>
              </a:rPr>
              <a:t>the decisions that affect them</a:t>
            </a:r>
          </a:p>
          <a:p>
            <a:r>
              <a:rPr lang="en-US" sz="3600" b="1" dirty="0">
                <a:solidFill>
                  <a:srgbClr val="002060"/>
                </a:solidFill>
                <a:latin typeface="Cambria" pitchFamily="18" charset="0"/>
              </a:rPr>
              <a:t>M</a:t>
            </a:r>
            <a:r>
              <a:rPr lang="en-US" sz="3600" b="1" dirty="0" smtClean="0">
                <a:solidFill>
                  <a:srgbClr val="002060"/>
                </a:solidFill>
                <a:latin typeface="Cambria" pitchFamily="18" charset="0"/>
              </a:rPr>
              <a:t>ore </a:t>
            </a:r>
            <a:r>
              <a:rPr lang="en-US" sz="3600" b="1" dirty="0">
                <a:solidFill>
                  <a:srgbClr val="002060"/>
                </a:solidFill>
                <a:latin typeface="Cambria" pitchFamily="18" charset="0"/>
              </a:rPr>
              <a:t>capable of taking responsibility for themselves</a:t>
            </a:r>
          </a:p>
          <a:p>
            <a:r>
              <a:rPr lang="en-US" sz="3600" b="1" dirty="0">
                <a:solidFill>
                  <a:srgbClr val="002060"/>
                </a:solidFill>
                <a:latin typeface="Cambria" pitchFamily="18" charset="0"/>
              </a:rPr>
              <a:t>A</a:t>
            </a:r>
            <a:r>
              <a:rPr lang="en-US" sz="3600" b="1" dirty="0" smtClean="0">
                <a:solidFill>
                  <a:srgbClr val="002060"/>
                </a:solidFill>
                <a:latin typeface="Cambria" pitchFamily="18" charset="0"/>
              </a:rPr>
              <a:t>dults </a:t>
            </a:r>
            <a:r>
              <a:rPr lang="en-US" sz="3600" b="1" dirty="0">
                <a:solidFill>
                  <a:srgbClr val="002060"/>
                </a:solidFill>
                <a:latin typeface="Cambria" pitchFamily="18" charset="0"/>
              </a:rPr>
              <a:t>would be more independent and self-directed than others </a:t>
            </a:r>
            <a:r>
              <a:rPr lang="en-US" sz="3600" b="1" dirty="0" smtClean="0">
                <a:solidFill>
                  <a:srgbClr val="002060"/>
                </a:solidFill>
                <a:latin typeface="Cambria" pitchFamily="18" charset="0"/>
              </a:rPr>
              <a:t>due to age </a:t>
            </a:r>
            <a:r>
              <a:rPr lang="en-US" sz="3600" b="1" dirty="0">
                <a:solidFill>
                  <a:srgbClr val="002060"/>
                </a:solidFill>
                <a:latin typeface="Cambria" pitchFamily="18" charset="0"/>
              </a:rPr>
              <a:t>and experience</a:t>
            </a:r>
          </a:p>
          <a:p>
            <a:pPr marL="0" indent="0">
              <a:buNone/>
            </a:pPr>
            <a:endParaRPr lang="en-US" sz="3600" b="1" dirty="0">
              <a:solidFill>
                <a:srgbClr val="C00000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4933828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1">
              <a:lumMod val="50000"/>
            </a:schemeClr>
          </a:solidFill>
        </p:spPr>
        <p:txBody>
          <a:bodyPr/>
          <a:lstStyle/>
          <a:p>
            <a:r>
              <a:rPr lang="en-US" sz="3600" b="1" dirty="0">
                <a:latin typeface="Arial Black" pitchFamily="34" charset="0"/>
              </a:rPr>
              <a:t/>
            </a:r>
            <a:br>
              <a:rPr lang="en-US" sz="3600" b="1" dirty="0">
                <a:latin typeface="Arial Black" pitchFamily="34" charset="0"/>
              </a:rPr>
            </a:br>
            <a:r>
              <a:rPr lang="en-US" sz="3600" b="1" dirty="0" smtClean="0">
                <a:solidFill>
                  <a:schemeClr val="bg1"/>
                </a:solidFill>
                <a:latin typeface="Arial Black" pitchFamily="34" charset="0"/>
              </a:rPr>
              <a:t>1. Adults </a:t>
            </a:r>
            <a:r>
              <a:rPr lang="en-US" sz="3600" b="1" dirty="0">
                <a:solidFill>
                  <a:schemeClr val="bg1"/>
                </a:solidFill>
                <a:latin typeface="Arial Black" pitchFamily="34" charset="0"/>
              </a:rPr>
              <a:t>are </a:t>
            </a:r>
            <a:r>
              <a:rPr lang="en-US" sz="3600" b="1" dirty="0" smtClean="0">
                <a:solidFill>
                  <a:schemeClr val="bg1"/>
                </a:solidFill>
                <a:latin typeface="Arial Black" pitchFamily="34" charset="0"/>
              </a:rPr>
              <a:t>Self-directed Learners</a:t>
            </a:r>
            <a:r>
              <a:rPr lang="en-US" sz="3600" b="1" dirty="0">
                <a:solidFill>
                  <a:srgbClr val="C00000"/>
                </a:solidFill>
                <a:latin typeface="Arial Black" pitchFamily="34" charset="0"/>
              </a:rPr>
              <a:t/>
            </a:r>
            <a:br>
              <a:rPr lang="en-US" sz="3600" b="1" dirty="0">
                <a:solidFill>
                  <a:srgbClr val="C00000"/>
                </a:solidFill>
                <a:latin typeface="Arial Black" pitchFamily="34" charset="0"/>
              </a:rPr>
            </a:br>
            <a:endParaRPr lang="en-US" sz="3600" b="1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763000" cy="49530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  <a:latin typeface="Cambria" pitchFamily="18" charset="0"/>
              </a:rPr>
              <a:t>Application:</a:t>
            </a:r>
            <a:endParaRPr lang="en-US" b="1" dirty="0">
              <a:solidFill>
                <a:srgbClr val="C00000"/>
              </a:solidFill>
              <a:latin typeface="Cambria" pitchFamily="18" charset="0"/>
            </a:endParaRPr>
          </a:p>
          <a:p>
            <a:r>
              <a:rPr lang="en-US" b="1" dirty="0">
                <a:solidFill>
                  <a:srgbClr val="002060"/>
                </a:solidFill>
                <a:latin typeface="Cambria" pitchFamily="18" charset="0"/>
              </a:rPr>
              <a:t>You are no more a teacher but a facilitator</a:t>
            </a:r>
          </a:p>
          <a:p>
            <a:r>
              <a:rPr lang="en-US" b="1" dirty="0">
                <a:solidFill>
                  <a:srgbClr val="002060"/>
                </a:solidFill>
                <a:latin typeface="Cambria" pitchFamily="18" charset="0"/>
              </a:rPr>
              <a:t>Collaboration between learners </a:t>
            </a:r>
            <a:r>
              <a:rPr lang="en-US" b="1" dirty="0" smtClean="0">
                <a:solidFill>
                  <a:srgbClr val="002060"/>
                </a:solidFill>
                <a:latin typeface="Cambria" pitchFamily="18" charset="0"/>
              </a:rPr>
              <a:t> and Teacher</a:t>
            </a:r>
          </a:p>
          <a:p>
            <a:r>
              <a:rPr lang="en-US" b="1" dirty="0" smtClean="0">
                <a:solidFill>
                  <a:srgbClr val="002060"/>
                </a:solidFill>
                <a:latin typeface="Cambria" pitchFamily="18" charset="0"/>
              </a:rPr>
              <a:t>Establishment </a:t>
            </a:r>
            <a:r>
              <a:rPr lang="en-US" b="1" dirty="0">
                <a:solidFill>
                  <a:srgbClr val="002060"/>
                </a:solidFill>
                <a:latin typeface="Cambria" pitchFamily="18" charset="0"/>
              </a:rPr>
              <a:t>of a safe environment</a:t>
            </a:r>
          </a:p>
          <a:p>
            <a:r>
              <a:rPr lang="en-US" b="1" dirty="0">
                <a:solidFill>
                  <a:srgbClr val="002060"/>
                </a:solidFill>
                <a:latin typeface="Cambria" pitchFamily="18" charset="0"/>
              </a:rPr>
              <a:t>L</a:t>
            </a:r>
            <a:r>
              <a:rPr lang="en-US" b="1" dirty="0" smtClean="0">
                <a:solidFill>
                  <a:srgbClr val="002060"/>
                </a:solidFill>
                <a:latin typeface="Cambria" pitchFamily="18" charset="0"/>
              </a:rPr>
              <a:t>earners </a:t>
            </a:r>
            <a:r>
              <a:rPr lang="en-US" b="1" dirty="0">
                <a:solidFill>
                  <a:srgbClr val="002060"/>
                </a:solidFill>
                <a:latin typeface="Cambria" pitchFamily="18" charset="0"/>
              </a:rPr>
              <a:t>are not afraid to share ideas experiences </a:t>
            </a:r>
          </a:p>
          <a:p>
            <a:r>
              <a:rPr lang="en-US" b="1" dirty="0">
                <a:solidFill>
                  <a:srgbClr val="002060"/>
                </a:solidFill>
                <a:latin typeface="Cambria" pitchFamily="18" charset="0"/>
              </a:rPr>
              <a:t>Learning through conversation and exchange of information</a:t>
            </a:r>
          </a:p>
          <a:p>
            <a:pPr marL="0" indent="0">
              <a:buNone/>
            </a:pPr>
            <a:endParaRPr lang="en-US" b="1" dirty="0">
              <a:solidFill>
                <a:srgbClr val="002060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7387652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1">
              <a:lumMod val="50000"/>
            </a:schemeClr>
          </a:solidFill>
        </p:spPr>
        <p:txBody>
          <a:bodyPr/>
          <a:lstStyle/>
          <a:p>
            <a:r>
              <a:rPr lang="en-US" sz="3600" b="1" dirty="0">
                <a:latin typeface="Arial Black" pitchFamily="34" charset="0"/>
              </a:rPr>
              <a:t/>
            </a:r>
            <a:br>
              <a:rPr lang="en-US" sz="3600" b="1" dirty="0">
                <a:latin typeface="Arial Black" pitchFamily="34" charset="0"/>
              </a:rPr>
            </a:br>
            <a:r>
              <a:rPr lang="en-US" sz="3600" b="1" dirty="0" smtClean="0">
                <a:solidFill>
                  <a:schemeClr val="bg1"/>
                </a:solidFill>
                <a:latin typeface="Arial Black" pitchFamily="34" charset="0"/>
              </a:rPr>
              <a:t>1. Adults </a:t>
            </a:r>
            <a:r>
              <a:rPr lang="en-US" sz="3600" b="1" dirty="0">
                <a:solidFill>
                  <a:schemeClr val="bg1"/>
                </a:solidFill>
                <a:latin typeface="Arial Black" pitchFamily="34" charset="0"/>
              </a:rPr>
              <a:t>are </a:t>
            </a:r>
            <a:r>
              <a:rPr lang="en-US" sz="3600" b="1" dirty="0" smtClean="0">
                <a:solidFill>
                  <a:schemeClr val="bg1"/>
                </a:solidFill>
                <a:latin typeface="Arial Black" pitchFamily="34" charset="0"/>
              </a:rPr>
              <a:t>Self-directed Learners</a:t>
            </a:r>
            <a:r>
              <a:rPr lang="en-US" sz="3600" b="1" dirty="0">
                <a:solidFill>
                  <a:srgbClr val="C00000"/>
                </a:solidFill>
                <a:latin typeface="Arial Black" pitchFamily="34" charset="0"/>
              </a:rPr>
              <a:t/>
            </a:r>
            <a:br>
              <a:rPr lang="en-US" sz="3600" b="1" dirty="0">
                <a:solidFill>
                  <a:srgbClr val="C00000"/>
                </a:solidFill>
                <a:latin typeface="Arial Black" pitchFamily="34" charset="0"/>
              </a:rPr>
            </a:br>
            <a:endParaRPr lang="en-US" sz="3600" b="1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763000" cy="4953000"/>
          </a:xfrm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Problem: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Self-learning </a:t>
            </a:r>
            <a:r>
              <a:rPr lang="en-US" b="1" dirty="0">
                <a:solidFill>
                  <a:srgbClr val="002060"/>
                </a:solidFill>
              </a:rPr>
              <a:t>depends on maturity and personal </a:t>
            </a:r>
            <a:r>
              <a:rPr lang="en-US" b="1" dirty="0" smtClean="0">
                <a:solidFill>
                  <a:srgbClr val="002060"/>
                </a:solidFill>
              </a:rPr>
              <a:t>intelligence.</a:t>
            </a:r>
            <a:endParaRPr lang="en-US" b="1" dirty="0">
              <a:solidFill>
                <a:srgbClr val="002060"/>
              </a:solidFill>
            </a:endParaRPr>
          </a:p>
          <a:p>
            <a:r>
              <a:rPr lang="en-US" b="1" dirty="0">
                <a:solidFill>
                  <a:srgbClr val="002060"/>
                </a:solidFill>
              </a:rPr>
              <a:t>most lack the required understanding of learning necessary to be self-directed</a:t>
            </a:r>
          </a:p>
          <a:p>
            <a:r>
              <a:rPr lang="en-US" b="1" dirty="0">
                <a:solidFill>
                  <a:srgbClr val="002060"/>
                </a:solidFill>
              </a:rPr>
              <a:t>need guidance and </a:t>
            </a:r>
            <a:r>
              <a:rPr lang="en-US" b="1" dirty="0" smtClean="0">
                <a:solidFill>
                  <a:srgbClr val="002060"/>
                </a:solidFill>
              </a:rPr>
              <a:t>encouragement</a:t>
            </a:r>
            <a:endParaRPr lang="en-US" b="1" dirty="0">
              <a:solidFill>
                <a:srgbClr val="002060"/>
              </a:solidFill>
            </a:endParaRPr>
          </a:p>
          <a:p>
            <a:r>
              <a:rPr lang="en-US" b="1" dirty="0" smtClean="0">
                <a:solidFill>
                  <a:srgbClr val="002060"/>
                </a:solidFill>
              </a:rPr>
              <a:t>Self-directed </a:t>
            </a:r>
            <a:r>
              <a:rPr lang="en-US" b="1" dirty="0">
                <a:solidFill>
                  <a:srgbClr val="002060"/>
                </a:solidFill>
              </a:rPr>
              <a:t>learning as a goal that may be desired but not necessarily practical to attain</a:t>
            </a:r>
          </a:p>
          <a:p>
            <a:pPr marL="0" indent="0">
              <a:buNone/>
            </a:pP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7387652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en-US" sz="3200" b="1" dirty="0">
                <a:solidFill>
                  <a:schemeClr val="bg1"/>
                </a:solidFill>
                <a:latin typeface="Arial Black" pitchFamily="34" charset="0"/>
              </a:rPr>
              <a:t/>
            </a:r>
            <a:br>
              <a:rPr lang="en-US" sz="32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en-US" sz="3200" b="1" dirty="0" smtClean="0">
                <a:solidFill>
                  <a:schemeClr val="bg1"/>
                </a:solidFill>
                <a:latin typeface="Arial Black" pitchFamily="34" charset="0"/>
              </a:rPr>
              <a:t>2. Adult </a:t>
            </a:r>
            <a:r>
              <a:rPr lang="en-US" sz="3200" b="1" dirty="0">
                <a:solidFill>
                  <a:schemeClr val="bg1"/>
                </a:solidFill>
                <a:latin typeface="Arial Black" pitchFamily="34" charset="0"/>
              </a:rPr>
              <a:t>learners bring a wealth of experience to the educational </a:t>
            </a:r>
            <a:r>
              <a:rPr lang="en-US" sz="3200" b="1" dirty="0" smtClean="0">
                <a:solidFill>
                  <a:schemeClr val="bg1"/>
                </a:solidFill>
                <a:latin typeface="Arial Black" pitchFamily="34" charset="0"/>
              </a:rPr>
              <a:t>setting</a:t>
            </a:r>
            <a:r>
              <a:rPr lang="en-US" sz="3200" b="1" dirty="0">
                <a:solidFill>
                  <a:schemeClr val="bg1"/>
                </a:solidFill>
                <a:latin typeface="Arial Black" pitchFamily="34" charset="0"/>
              </a:rPr>
              <a:t/>
            </a:r>
            <a:br>
              <a:rPr lang="en-US" sz="3200" b="1" dirty="0">
                <a:solidFill>
                  <a:schemeClr val="bg1"/>
                </a:solidFill>
                <a:latin typeface="Arial Black" pitchFamily="34" charset="0"/>
              </a:rPr>
            </a:br>
            <a:endParaRPr lang="en-US" sz="32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5105400"/>
          </a:xfrm>
        </p:spPr>
        <p:txBody>
          <a:bodyPr/>
          <a:lstStyle/>
          <a:p>
            <a:r>
              <a:rPr lang="en-US" b="1" dirty="0" smtClean="0">
                <a:solidFill>
                  <a:srgbClr val="666633"/>
                </a:solidFill>
                <a:latin typeface="Cambria" pitchFamily="18" charset="0"/>
              </a:rPr>
              <a:t>It is an important </a:t>
            </a:r>
            <a:r>
              <a:rPr lang="en-US" b="1" dirty="0">
                <a:solidFill>
                  <a:srgbClr val="666633"/>
                </a:solidFill>
                <a:latin typeface="Cambria" pitchFamily="18" charset="0"/>
              </a:rPr>
              <a:t>resource for both learners and the facilitators.</a:t>
            </a:r>
          </a:p>
          <a:p>
            <a:r>
              <a:rPr lang="en-US" b="1" dirty="0">
                <a:solidFill>
                  <a:srgbClr val="666633"/>
                </a:solidFill>
                <a:latin typeface="Cambria" pitchFamily="18" charset="0"/>
              </a:rPr>
              <a:t>I</a:t>
            </a:r>
            <a:r>
              <a:rPr lang="en-US" b="1" dirty="0" smtClean="0">
                <a:solidFill>
                  <a:srgbClr val="666633"/>
                </a:solidFill>
                <a:latin typeface="Cambria" pitchFamily="18" charset="0"/>
              </a:rPr>
              <a:t>n </a:t>
            </a:r>
            <a:r>
              <a:rPr lang="en-US" b="1" dirty="0">
                <a:solidFill>
                  <a:srgbClr val="666633"/>
                </a:solidFill>
                <a:latin typeface="Cambria" pitchFamily="18" charset="0"/>
              </a:rPr>
              <a:t>many instances adults were the best resources for each other, </a:t>
            </a:r>
          </a:p>
          <a:p>
            <a:r>
              <a:rPr lang="en-US" b="1" dirty="0">
                <a:solidFill>
                  <a:srgbClr val="666633"/>
                </a:solidFill>
                <a:latin typeface="Cambria" pitchFamily="18" charset="0"/>
              </a:rPr>
              <a:t> </a:t>
            </a:r>
            <a:r>
              <a:rPr lang="en-US" b="1" dirty="0" smtClean="0">
                <a:solidFill>
                  <a:srgbClr val="666633"/>
                </a:solidFill>
                <a:latin typeface="Cambria" pitchFamily="18" charset="0"/>
              </a:rPr>
              <a:t>Educators </a:t>
            </a:r>
            <a:r>
              <a:rPr lang="en-US" b="1" dirty="0">
                <a:solidFill>
                  <a:srgbClr val="666633"/>
                </a:solidFill>
                <a:latin typeface="Cambria" pitchFamily="18" charset="0"/>
              </a:rPr>
              <a:t>should help learners </a:t>
            </a:r>
            <a:r>
              <a:rPr lang="en-US" b="1" dirty="0" smtClean="0">
                <a:solidFill>
                  <a:srgbClr val="666633"/>
                </a:solidFill>
                <a:latin typeface="Cambria" pitchFamily="18" charset="0"/>
              </a:rPr>
              <a:t>to </a:t>
            </a:r>
            <a:r>
              <a:rPr lang="en-US" b="1" dirty="0">
                <a:solidFill>
                  <a:srgbClr val="666633"/>
                </a:solidFill>
                <a:latin typeface="Cambria" pitchFamily="18" charset="0"/>
              </a:rPr>
              <a:t>become more open-minded.</a:t>
            </a:r>
          </a:p>
          <a:p>
            <a:r>
              <a:rPr lang="en-US" b="1" dirty="0" smtClean="0">
                <a:solidFill>
                  <a:srgbClr val="666633"/>
                </a:solidFill>
                <a:latin typeface="Cambria" pitchFamily="18" charset="0"/>
              </a:rPr>
              <a:t>Learner </a:t>
            </a:r>
            <a:r>
              <a:rPr lang="en-US" b="1" dirty="0">
                <a:solidFill>
                  <a:srgbClr val="666633"/>
                </a:solidFill>
                <a:latin typeface="Cambria" pitchFamily="18" charset="0"/>
              </a:rPr>
              <a:t>experiences based on ways of thinking, habits, and </a:t>
            </a:r>
            <a:r>
              <a:rPr lang="en-US" b="1" dirty="0" smtClean="0">
                <a:solidFill>
                  <a:srgbClr val="666633"/>
                </a:solidFill>
                <a:latin typeface="Cambria" pitchFamily="18" charset="0"/>
              </a:rPr>
              <a:t>prejudices and define </a:t>
            </a:r>
            <a:r>
              <a:rPr lang="en-US" b="1" dirty="0">
                <a:solidFill>
                  <a:srgbClr val="666633"/>
                </a:solidFill>
                <a:latin typeface="Cambria" pitchFamily="18" charset="0"/>
              </a:rPr>
              <a:t>themselves based on their experiences.</a:t>
            </a:r>
          </a:p>
          <a:p>
            <a:pPr marL="0" indent="0">
              <a:buNone/>
            </a:pPr>
            <a:endParaRPr lang="en-US" b="1" dirty="0">
              <a:solidFill>
                <a:srgbClr val="666633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5342403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en-US" sz="3200" b="1" dirty="0">
                <a:solidFill>
                  <a:schemeClr val="bg1"/>
                </a:solidFill>
                <a:latin typeface="Arial Black" pitchFamily="34" charset="0"/>
              </a:rPr>
              <a:t/>
            </a:r>
            <a:br>
              <a:rPr lang="en-US" sz="32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en-US" sz="3200" b="1" dirty="0" smtClean="0">
                <a:solidFill>
                  <a:schemeClr val="bg1"/>
                </a:solidFill>
                <a:latin typeface="Arial Black" pitchFamily="34" charset="0"/>
              </a:rPr>
              <a:t>2. Adult </a:t>
            </a:r>
            <a:r>
              <a:rPr lang="en-US" sz="3200" b="1" dirty="0">
                <a:solidFill>
                  <a:schemeClr val="bg1"/>
                </a:solidFill>
                <a:latin typeface="Arial Black" pitchFamily="34" charset="0"/>
              </a:rPr>
              <a:t>learners bring a wealth of experience to the educational </a:t>
            </a:r>
            <a:r>
              <a:rPr lang="en-US" sz="3200" b="1" dirty="0" smtClean="0">
                <a:solidFill>
                  <a:schemeClr val="bg1"/>
                </a:solidFill>
                <a:latin typeface="Arial Black" pitchFamily="34" charset="0"/>
              </a:rPr>
              <a:t>setting</a:t>
            </a:r>
            <a:r>
              <a:rPr lang="en-US" sz="3200" b="1" dirty="0">
                <a:solidFill>
                  <a:schemeClr val="bg1"/>
                </a:solidFill>
                <a:latin typeface="Arial Black" pitchFamily="34" charset="0"/>
              </a:rPr>
              <a:t/>
            </a:r>
            <a:br>
              <a:rPr lang="en-US" sz="3200" b="1" dirty="0">
                <a:solidFill>
                  <a:schemeClr val="bg1"/>
                </a:solidFill>
                <a:latin typeface="Arial Black" pitchFamily="34" charset="0"/>
              </a:rPr>
            </a:br>
            <a:endParaRPr lang="en-US" sz="32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5105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ambria" pitchFamily="18" charset="0"/>
              </a:rPr>
              <a:t>Application </a:t>
            </a:r>
            <a:r>
              <a:rPr lang="en-US" b="1" dirty="0" smtClean="0">
                <a:solidFill>
                  <a:srgbClr val="FF0000"/>
                </a:solidFill>
                <a:latin typeface="Cambria" pitchFamily="18" charset="0"/>
              </a:rPr>
              <a:t>: </a:t>
            </a:r>
          </a:p>
          <a:p>
            <a:r>
              <a:rPr lang="en-US" b="1" dirty="0">
                <a:solidFill>
                  <a:srgbClr val="666633"/>
                </a:solidFill>
                <a:latin typeface="Cambria" pitchFamily="18" charset="0"/>
              </a:rPr>
              <a:t>C</a:t>
            </a:r>
            <a:r>
              <a:rPr lang="en-US" b="1" dirty="0" smtClean="0">
                <a:solidFill>
                  <a:srgbClr val="666633"/>
                </a:solidFill>
                <a:latin typeface="Cambria" pitchFamily="18" charset="0"/>
              </a:rPr>
              <a:t>urriculum </a:t>
            </a:r>
            <a:r>
              <a:rPr lang="en-US" b="1" dirty="0">
                <a:solidFill>
                  <a:srgbClr val="666633"/>
                </a:solidFill>
                <a:latin typeface="Cambria" pitchFamily="18" charset="0"/>
              </a:rPr>
              <a:t>must be structured in a way </a:t>
            </a:r>
            <a:r>
              <a:rPr lang="en-US" b="1" dirty="0" smtClean="0">
                <a:solidFill>
                  <a:srgbClr val="666633"/>
                </a:solidFill>
                <a:latin typeface="Cambria" pitchFamily="18" charset="0"/>
              </a:rPr>
              <a:t>sharing </a:t>
            </a:r>
            <a:r>
              <a:rPr lang="en-US" b="1" dirty="0">
                <a:solidFill>
                  <a:srgbClr val="666633"/>
                </a:solidFill>
                <a:latin typeface="Cambria" pitchFamily="18" charset="0"/>
              </a:rPr>
              <a:t>of experiences among learners </a:t>
            </a:r>
            <a:endParaRPr lang="en-US" b="1" dirty="0" smtClean="0">
              <a:solidFill>
                <a:srgbClr val="666633"/>
              </a:solidFill>
              <a:latin typeface="Cambria" pitchFamily="18" charset="0"/>
            </a:endParaRPr>
          </a:p>
          <a:p>
            <a:r>
              <a:rPr lang="en-US" b="1" dirty="0">
                <a:solidFill>
                  <a:srgbClr val="666633"/>
                </a:solidFill>
                <a:latin typeface="Cambria" pitchFamily="18" charset="0"/>
              </a:rPr>
              <a:t>U</a:t>
            </a:r>
            <a:r>
              <a:rPr lang="en-US" b="1" dirty="0" smtClean="0">
                <a:solidFill>
                  <a:srgbClr val="666633"/>
                </a:solidFill>
                <a:latin typeface="Cambria" pitchFamily="18" charset="0"/>
              </a:rPr>
              <a:t>se </a:t>
            </a:r>
            <a:r>
              <a:rPr lang="en-US" b="1" dirty="0">
                <a:solidFill>
                  <a:srgbClr val="666633"/>
                </a:solidFill>
                <a:latin typeface="Cambria" pitchFamily="18" charset="0"/>
              </a:rPr>
              <a:t>of group projects and interactive discussions</a:t>
            </a:r>
            <a:r>
              <a:rPr lang="en-US" b="1" dirty="0" smtClean="0">
                <a:solidFill>
                  <a:srgbClr val="666633"/>
                </a:solidFill>
                <a:latin typeface="Cambria" pitchFamily="18" charset="0"/>
              </a:rPr>
              <a:t>.</a:t>
            </a:r>
          </a:p>
          <a:p>
            <a:r>
              <a:rPr lang="en-US" b="1" dirty="0">
                <a:solidFill>
                  <a:srgbClr val="666633"/>
                </a:solidFill>
                <a:latin typeface="Cambria" pitchFamily="18" charset="0"/>
              </a:rPr>
              <a:t>C</a:t>
            </a:r>
            <a:r>
              <a:rPr lang="en-US" b="1" dirty="0" smtClean="0">
                <a:solidFill>
                  <a:srgbClr val="666633"/>
                </a:solidFill>
                <a:latin typeface="Cambria" pitchFamily="18" charset="0"/>
              </a:rPr>
              <a:t>ourse </a:t>
            </a:r>
            <a:r>
              <a:rPr lang="en-US" b="1" dirty="0">
                <a:solidFill>
                  <a:srgbClr val="666633"/>
                </a:solidFill>
                <a:latin typeface="Cambria" pitchFamily="18" charset="0"/>
              </a:rPr>
              <a:t>content should also be allowed to evolve as opposed to being tightly scripted </a:t>
            </a:r>
            <a:endParaRPr lang="en-US" b="1" dirty="0" smtClean="0">
              <a:solidFill>
                <a:srgbClr val="666633"/>
              </a:solidFill>
              <a:latin typeface="Cambria" pitchFamily="18" charset="0"/>
            </a:endParaRPr>
          </a:p>
          <a:p>
            <a:r>
              <a:rPr lang="en-US" b="1" dirty="0">
                <a:solidFill>
                  <a:srgbClr val="666633"/>
                </a:solidFill>
                <a:latin typeface="Cambria" pitchFamily="18" charset="0"/>
              </a:rPr>
              <a:t>R</a:t>
            </a:r>
            <a:r>
              <a:rPr lang="en-US" b="1" dirty="0" smtClean="0">
                <a:solidFill>
                  <a:srgbClr val="666633"/>
                </a:solidFill>
                <a:latin typeface="Cambria" pitchFamily="18" charset="0"/>
              </a:rPr>
              <a:t>equires </a:t>
            </a:r>
            <a:r>
              <a:rPr lang="en-US" b="1" dirty="0">
                <a:solidFill>
                  <a:srgbClr val="666633"/>
                </a:solidFill>
                <a:latin typeface="Cambria" pitchFamily="18" charset="0"/>
              </a:rPr>
              <a:t>carefully constructed discussion questions</a:t>
            </a:r>
          </a:p>
          <a:p>
            <a:pPr marL="0" indent="0">
              <a:buNone/>
            </a:pPr>
            <a:endParaRPr lang="en-US" b="1" dirty="0">
              <a:solidFill>
                <a:srgbClr val="666633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6783035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en-US" sz="3200" b="1" dirty="0">
                <a:solidFill>
                  <a:schemeClr val="bg1"/>
                </a:solidFill>
                <a:latin typeface="Arial Black" pitchFamily="34" charset="0"/>
              </a:rPr>
              <a:t/>
            </a:r>
            <a:br>
              <a:rPr lang="en-US" sz="32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en-US" sz="3200" b="1" dirty="0" smtClean="0">
                <a:solidFill>
                  <a:schemeClr val="bg1"/>
                </a:solidFill>
                <a:latin typeface="Arial Black" pitchFamily="34" charset="0"/>
              </a:rPr>
              <a:t>2. Adult </a:t>
            </a:r>
            <a:r>
              <a:rPr lang="en-US" sz="3200" b="1" dirty="0">
                <a:solidFill>
                  <a:schemeClr val="bg1"/>
                </a:solidFill>
                <a:latin typeface="Arial Black" pitchFamily="34" charset="0"/>
              </a:rPr>
              <a:t>learners bring a wealth of experience to the educational </a:t>
            </a:r>
            <a:r>
              <a:rPr lang="en-US" sz="3200" b="1" dirty="0" smtClean="0">
                <a:solidFill>
                  <a:schemeClr val="bg1"/>
                </a:solidFill>
                <a:latin typeface="Arial Black" pitchFamily="34" charset="0"/>
              </a:rPr>
              <a:t>setting</a:t>
            </a:r>
            <a:r>
              <a:rPr lang="en-US" sz="3200" b="1" dirty="0">
                <a:solidFill>
                  <a:schemeClr val="bg1"/>
                </a:solidFill>
                <a:latin typeface="Arial Black" pitchFamily="34" charset="0"/>
              </a:rPr>
              <a:t/>
            </a:r>
            <a:br>
              <a:rPr lang="en-US" sz="3200" b="1" dirty="0">
                <a:solidFill>
                  <a:schemeClr val="bg1"/>
                </a:solidFill>
                <a:latin typeface="Arial Black" pitchFamily="34" charset="0"/>
              </a:rPr>
            </a:br>
            <a:endParaRPr lang="en-US" sz="32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5105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ambria" pitchFamily="18" charset="0"/>
              </a:rPr>
              <a:t>Application </a:t>
            </a:r>
            <a:r>
              <a:rPr lang="en-US" b="1" dirty="0" smtClean="0">
                <a:solidFill>
                  <a:srgbClr val="FF0000"/>
                </a:solidFill>
                <a:latin typeface="Cambria" pitchFamily="18" charset="0"/>
              </a:rPr>
              <a:t>: </a:t>
            </a:r>
          </a:p>
          <a:p>
            <a:r>
              <a:rPr lang="en-US" b="1" dirty="0" smtClean="0">
                <a:solidFill>
                  <a:srgbClr val="666633"/>
                </a:solidFill>
                <a:latin typeface="Cambria" pitchFamily="18" charset="0"/>
              </a:rPr>
              <a:t>Hand Exercise</a:t>
            </a:r>
            <a:endParaRPr lang="en-US" b="1" dirty="0">
              <a:solidFill>
                <a:srgbClr val="666633"/>
              </a:solidFill>
              <a:latin typeface="Cambria" pitchFamily="18" charset="0"/>
            </a:endParaRPr>
          </a:p>
          <a:p>
            <a:pPr marL="0" indent="0">
              <a:buNone/>
            </a:pPr>
            <a:endParaRPr lang="en-US" b="1" dirty="0">
              <a:solidFill>
                <a:srgbClr val="666633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6783035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en-US" sz="3200" b="1" dirty="0">
                <a:solidFill>
                  <a:schemeClr val="bg1"/>
                </a:solidFill>
                <a:latin typeface="Arial Black" pitchFamily="34" charset="0"/>
              </a:rPr>
              <a:t/>
            </a:r>
            <a:br>
              <a:rPr lang="en-US" sz="32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en-US" sz="3200" b="1" dirty="0" smtClean="0">
                <a:solidFill>
                  <a:schemeClr val="bg1"/>
                </a:solidFill>
                <a:latin typeface="Arial Black" pitchFamily="34" charset="0"/>
              </a:rPr>
              <a:t>2. Adult </a:t>
            </a:r>
            <a:r>
              <a:rPr lang="en-US" sz="3200" b="1" dirty="0">
                <a:solidFill>
                  <a:schemeClr val="bg1"/>
                </a:solidFill>
                <a:latin typeface="Arial Black" pitchFamily="34" charset="0"/>
              </a:rPr>
              <a:t>learners bring a wealth of experience to the educational </a:t>
            </a:r>
            <a:r>
              <a:rPr lang="en-US" sz="3200" b="1" dirty="0" smtClean="0">
                <a:solidFill>
                  <a:schemeClr val="bg1"/>
                </a:solidFill>
                <a:latin typeface="Arial Black" pitchFamily="34" charset="0"/>
              </a:rPr>
              <a:t>setting</a:t>
            </a:r>
            <a:r>
              <a:rPr lang="en-US" sz="3200" b="1" dirty="0">
                <a:solidFill>
                  <a:schemeClr val="bg1"/>
                </a:solidFill>
                <a:latin typeface="Arial Black" pitchFamily="34" charset="0"/>
              </a:rPr>
              <a:t/>
            </a:r>
            <a:br>
              <a:rPr lang="en-US" sz="3200" b="1" dirty="0">
                <a:solidFill>
                  <a:schemeClr val="bg1"/>
                </a:solidFill>
                <a:latin typeface="Arial Black" pitchFamily="34" charset="0"/>
              </a:rPr>
            </a:br>
            <a:endParaRPr lang="en-US" sz="32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5105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ambria" pitchFamily="18" charset="0"/>
              </a:rPr>
              <a:t>Problem:</a:t>
            </a:r>
          </a:p>
          <a:p>
            <a:r>
              <a:rPr lang="en-US" b="1" dirty="0">
                <a:solidFill>
                  <a:srgbClr val="666633"/>
                </a:solidFill>
                <a:latin typeface="Cambria" pitchFamily="18" charset="0"/>
              </a:rPr>
              <a:t>S</a:t>
            </a:r>
            <a:r>
              <a:rPr lang="en-US" b="1" dirty="0" smtClean="0">
                <a:solidFill>
                  <a:srgbClr val="666633"/>
                </a:solidFill>
                <a:latin typeface="Cambria" pitchFamily="18" charset="0"/>
              </a:rPr>
              <a:t>ocial </a:t>
            </a:r>
            <a:r>
              <a:rPr lang="en-US" b="1" dirty="0">
                <a:solidFill>
                  <a:srgbClr val="666633"/>
                </a:solidFill>
                <a:latin typeface="Cambria" pitchFamily="18" charset="0"/>
              </a:rPr>
              <a:t>situations and cultural influences on </a:t>
            </a:r>
            <a:r>
              <a:rPr lang="en-US" b="1" dirty="0" smtClean="0">
                <a:solidFill>
                  <a:srgbClr val="666633"/>
                </a:solidFill>
                <a:latin typeface="Cambria" pitchFamily="18" charset="0"/>
              </a:rPr>
              <a:t>learners.</a:t>
            </a:r>
          </a:p>
          <a:p>
            <a:r>
              <a:rPr lang="en-US" b="1" dirty="0" smtClean="0">
                <a:solidFill>
                  <a:srgbClr val="666633"/>
                </a:solidFill>
                <a:latin typeface="Cambria" pitchFamily="18" charset="0"/>
              </a:rPr>
              <a:t>They may negatively effect the learning</a:t>
            </a:r>
          </a:p>
          <a:p>
            <a:r>
              <a:rPr lang="en-US" b="1" dirty="0" smtClean="0">
                <a:solidFill>
                  <a:srgbClr val="666633"/>
                </a:solidFill>
                <a:latin typeface="Cambria" pitchFamily="18" charset="0"/>
              </a:rPr>
              <a:t>Preconceived notions may prejudicially impact </a:t>
            </a:r>
            <a:r>
              <a:rPr lang="en-US" b="1" dirty="0">
                <a:solidFill>
                  <a:srgbClr val="666633"/>
                </a:solidFill>
                <a:latin typeface="Cambria" pitchFamily="18" charset="0"/>
              </a:rPr>
              <a:t>their ability </a:t>
            </a:r>
            <a:endParaRPr lang="en-US" b="1" dirty="0" smtClean="0">
              <a:solidFill>
                <a:srgbClr val="666633"/>
              </a:solidFill>
              <a:latin typeface="Cambria" pitchFamily="18" charset="0"/>
            </a:endParaRPr>
          </a:p>
          <a:p>
            <a:pPr marL="1152525" indent="-417513"/>
            <a:r>
              <a:rPr lang="en-US" b="1" dirty="0" smtClean="0">
                <a:solidFill>
                  <a:srgbClr val="666633"/>
                </a:solidFill>
                <a:latin typeface="Cambria" pitchFamily="18" charset="0"/>
              </a:rPr>
              <a:t>to </a:t>
            </a:r>
            <a:r>
              <a:rPr lang="en-US" b="1" dirty="0">
                <a:solidFill>
                  <a:srgbClr val="666633"/>
                </a:solidFill>
                <a:latin typeface="Cambria" pitchFamily="18" charset="0"/>
              </a:rPr>
              <a:t>learn, </a:t>
            </a:r>
            <a:endParaRPr lang="en-US" b="1" dirty="0" smtClean="0">
              <a:solidFill>
                <a:srgbClr val="666633"/>
              </a:solidFill>
              <a:latin typeface="Cambria" pitchFamily="18" charset="0"/>
            </a:endParaRPr>
          </a:p>
          <a:p>
            <a:pPr marL="1152525" indent="-417513"/>
            <a:r>
              <a:rPr lang="en-US" b="1" dirty="0" smtClean="0">
                <a:solidFill>
                  <a:srgbClr val="666633"/>
                </a:solidFill>
                <a:latin typeface="Cambria" pitchFamily="18" charset="0"/>
              </a:rPr>
              <a:t>how </a:t>
            </a:r>
            <a:r>
              <a:rPr lang="en-US" b="1" dirty="0">
                <a:solidFill>
                  <a:srgbClr val="666633"/>
                </a:solidFill>
                <a:latin typeface="Cambria" pitchFamily="18" charset="0"/>
              </a:rPr>
              <a:t>they learn, </a:t>
            </a:r>
            <a:endParaRPr lang="en-US" b="1" dirty="0" smtClean="0">
              <a:solidFill>
                <a:srgbClr val="666633"/>
              </a:solidFill>
              <a:latin typeface="Cambria" pitchFamily="18" charset="0"/>
            </a:endParaRPr>
          </a:p>
          <a:p>
            <a:pPr marL="0" indent="0">
              <a:buNone/>
            </a:pPr>
            <a:endParaRPr lang="en-US" b="1" dirty="0">
              <a:solidFill>
                <a:srgbClr val="666633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5911557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6">
              <a:lumMod val="75000"/>
            </a:schemeClr>
          </a:solidFill>
        </p:spPr>
        <p:txBody>
          <a:bodyPr/>
          <a:lstStyle/>
          <a:p>
            <a:pPr lvl="0"/>
            <a:r>
              <a:rPr lang="en-US" sz="3600" b="1" dirty="0">
                <a:solidFill>
                  <a:schemeClr val="bg1"/>
                </a:solidFill>
                <a:latin typeface="Arial Black" pitchFamily="34" charset="0"/>
              </a:rPr>
              <a:t/>
            </a:r>
            <a:br>
              <a:rPr lang="en-US" sz="3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en-US" sz="3600" b="1" dirty="0" smtClean="0">
                <a:solidFill>
                  <a:schemeClr val="bg1"/>
                </a:solidFill>
                <a:latin typeface="Arial Black" pitchFamily="34" charset="0"/>
              </a:rPr>
              <a:t>3. Adults </a:t>
            </a:r>
            <a:r>
              <a:rPr lang="en-US" sz="3600" b="1" dirty="0">
                <a:solidFill>
                  <a:schemeClr val="bg1"/>
                </a:solidFill>
                <a:latin typeface="Arial Black" pitchFamily="34" charset="0"/>
              </a:rPr>
              <a:t>enter educational settings ready to </a:t>
            </a:r>
            <a:r>
              <a:rPr lang="en-US" sz="3600" b="1" dirty="0" smtClean="0">
                <a:solidFill>
                  <a:schemeClr val="bg1"/>
                </a:solidFill>
                <a:latin typeface="Arial Black" pitchFamily="34" charset="0"/>
              </a:rPr>
              <a:t>learn</a:t>
            </a:r>
            <a:r>
              <a:rPr lang="en-US" sz="3600" b="1" dirty="0">
                <a:solidFill>
                  <a:schemeClr val="bg1"/>
                </a:solidFill>
                <a:latin typeface="Arial Black" pitchFamily="34" charset="0"/>
              </a:rPr>
              <a:t/>
            </a:r>
            <a:br>
              <a:rPr lang="en-US" sz="3600" b="1" dirty="0">
                <a:solidFill>
                  <a:schemeClr val="bg1"/>
                </a:solidFill>
                <a:latin typeface="Arial Black" pitchFamily="34" charset="0"/>
              </a:rPr>
            </a:br>
            <a:endParaRPr lang="en-US" sz="36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763000" cy="5181600"/>
          </a:xfrm>
        </p:spPr>
        <p:txBody>
          <a:bodyPr/>
          <a:lstStyle/>
          <a:p>
            <a:r>
              <a:rPr lang="en-US" sz="3600" b="1" dirty="0">
                <a:solidFill>
                  <a:srgbClr val="9A5C00"/>
                </a:solidFill>
                <a:latin typeface="Cambria" pitchFamily="18" charset="0"/>
              </a:rPr>
              <a:t>A</a:t>
            </a:r>
            <a:r>
              <a:rPr lang="en-US" sz="3600" b="1" dirty="0" smtClean="0">
                <a:solidFill>
                  <a:srgbClr val="9A5C00"/>
                </a:solidFill>
                <a:latin typeface="Cambria" pitchFamily="18" charset="0"/>
              </a:rPr>
              <a:t>dults </a:t>
            </a:r>
            <a:r>
              <a:rPr lang="en-US" sz="3600" b="1" dirty="0">
                <a:solidFill>
                  <a:srgbClr val="9A5C00"/>
                </a:solidFill>
                <a:latin typeface="Cambria" pitchFamily="18" charset="0"/>
              </a:rPr>
              <a:t>often experienced situations that triggered a need to learn something new.</a:t>
            </a:r>
          </a:p>
          <a:p>
            <a:r>
              <a:rPr lang="en-US" sz="3600" b="1" dirty="0">
                <a:solidFill>
                  <a:srgbClr val="9A5C00"/>
                </a:solidFill>
                <a:latin typeface="Cambria" pitchFamily="18" charset="0"/>
              </a:rPr>
              <a:t>Specific events that </a:t>
            </a:r>
            <a:r>
              <a:rPr lang="en-US" sz="3600" b="1" dirty="0" smtClean="0">
                <a:solidFill>
                  <a:srgbClr val="9A5C00"/>
                </a:solidFill>
                <a:latin typeface="Cambria" pitchFamily="18" charset="0"/>
              </a:rPr>
              <a:t>may often </a:t>
            </a:r>
            <a:r>
              <a:rPr lang="en-US" sz="3600" b="1" dirty="0">
                <a:solidFill>
                  <a:srgbClr val="9A5C00"/>
                </a:solidFill>
                <a:latin typeface="Cambria" pitchFamily="18" charset="0"/>
              </a:rPr>
              <a:t>prompt the need for new </a:t>
            </a:r>
            <a:r>
              <a:rPr lang="en-US" sz="3600" b="1" dirty="0" smtClean="0">
                <a:solidFill>
                  <a:srgbClr val="9A5C00"/>
                </a:solidFill>
                <a:latin typeface="Cambria" pitchFamily="18" charset="0"/>
              </a:rPr>
              <a:t>knowledge.</a:t>
            </a:r>
            <a:endParaRPr lang="en-US" sz="3600" b="1" dirty="0">
              <a:solidFill>
                <a:srgbClr val="9A5C00"/>
              </a:solidFill>
              <a:latin typeface="Cambria" pitchFamily="18" charset="0"/>
            </a:endParaRPr>
          </a:p>
          <a:p>
            <a:r>
              <a:rPr lang="en-US" sz="3600" b="1" dirty="0">
                <a:solidFill>
                  <a:srgbClr val="9A5C00"/>
                </a:solidFill>
                <a:latin typeface="Cambria" pitchFamily="18" charset="0"/>
              </a:rPr>
              <a:t>A</a:t>
            </a:r>
            <a:r>
              <a:rPr lang="en-US" sz="3600" b="1" dirty="0" smtClean="0">
                <a:solidFill>
                  <a:srgbClr val="9A5C00"/>
                </a:solidFill>
                <a:latin typeface="Cambria" pitchFamily="18" charset="0"/>
              </a:rPr>
              <a:t>dult </a:t>
            </a:r>
            <a:r>
              <a:rPr lang="en-US" sz="3600" b="1" dirty="0">
                <a:solidFill>
                  <a:srgbClr val="9A5C00"/>
                </a:solidFill>
                <a:latin typeface="Cambria" pitchFamily="18" charset="0"/>
              </a:rPr>
              <a:t>learners want to know why they need to know something before they learn </a:t>
            </a:r>
            <a:r>
              <a:rPr lang="en-US" sz="3600" b="1" dirty="0" smtClean="0">
                <a:solidFill>
                  <a:srgbClr val="9A5C00"/>
                </a:solidFill>
                <a:latin typeface="Cambria" pitchFamily="18" charset="0"/>
              </a:rPr>
              <a:t>it.</a:t>
            </a:r>
            <a:endParaRPr lang="en-US" sz="3600" b="1" dirty="0">
              <a:solidFill>
                <a:srgbClr val="9A5C00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5342403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6">
              <a:lumMod val="75000"/>
            </a:schemeClr>
          </a:solidFill>
        </p:spPr>
        <p:txBody>
          <a:bodyPr/>
          <a:lstStyle/>
          <a:p>
            <a:pPr lvl="0"/>
            <a:r>
              <a:rPr lang="en-US" sz="3600" b="1" dirty="0">
                <a:solidFill>
                  <a:schemeClr val="bg1"/>
                </a:solidFill>
                <a:latin typeface="Arial Black" pitchFamily="34" charset="0"/>
              </a:rPr>
              <a:t/>
            </a:r>
            <a:br>
              <a:rPr lang="en-US" sz="3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en-US" sz="3600" b="1" dirty="0" smtClean="0">
                <a:solidFill>
                  <a:schemeClr val="bg1"/>
                </a:solidFill>
                <a:latin typeface="Arial Black" pitchFamily="34" charset="0"/>
              </a:rPr>
              <a:t>3. Adults </a:t>
            </a:r>
            <a:r>
              <a:rPr lang="en-US" sz="3600" b="1" dirty="0">
                <a:solidFill>
                  <a:schemeClr val="bg1"/>
                </a:solidFill>
                <a:latin typeface="Arial Black" pitchFamily="34" charset="0"/>
              </a:rPr>
              <a:t>enter educational settings ready to </a:t>
            </a:r>
            <a:r>
              <a:rPr lang="en-US" sz="3600" b="1" dirty="0" smtClean="0">
                <a:solidFill>
                  <a:schemeClr val="bg1"/>
                </a:solidFill>
                <a:latin typeface="Arial Black" pitchFamily="34" charset="0"/>
              </a:rPr>
              <a:t>learn</a:t>
            </a:r>
            <a:r>
              <a:rPr lang="en-US" sz="3600" b="1" dirty="0">
                <a:solidFill>
                  <a:schemeClr val="bg1"/>
                </a:solidFill>
                <a:latin typeface="Arial Black" pitchFamily="34" charset="0"/>
              </a:rPr>
              <a:t/>
            </a:r>
            <a:br>
              <a:rPr lang="en-US" sz="3600" b="1" dirty="0">
                <a:solidFill>
                  <a:schemeClr val="bg1"/>
                </a:solidFill>
                <a:latin typeface="Arial Black" pitchFamily="34" charset="0"/>
              </a:rPr>
            </a:br>
            <a:endParaRPr lang="en-US" sz="36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763000" cy="51816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3600" b="1" dirty="0">
                <a:solidFill>
                  <a:srgbClr val="9A5C00"/>
                </a:solidFill>
                <a:latin typeface="Cambria" pitchFamily="18" charset="0"/>
              </a:rPr>
              <a:t>L</a:t>
            </a:r>
            <a:r>
              <a:rPr lang="en-US" sz="3600" b="1" dirty="0" smtClean="0">
                <a:solidFill>
                  <a:srgbClr val="9A5C00"/>
                </a:solidFill>
                <a:latin typeface="Cambria" pitchFamily="18" charset="0"/>
              </a:rPr>
              <a:t>earning </a:t>
            </a:r>
            <a:r>
              <a:rPr lang="en-US" sz="3600" b="1" dirty="0">
                <a:solidFill>
                  <a:srgbClr val="9A5C00"/>
                </a:solidFill>
                <a:latin typeface="Cambria" pitchFamily="18" charset="0"/>
              </a:rPr>
              <a:t>should be a gratifying and pleasurable experience.</a:t>
            </a:r>
          </a:p>
          <a:p>
            <a:pPr>
              <a:spcAft>
                <a:spcPts val="1200"/>
              </a:spcAft>
            </a:pPr>
            <a:r>
              <a:rPr lang="en-US" sz="3600" b="1" dirty="0">
                <a:solidFill>
                  <a:srgbClr val="9A5C00"/>
                </a:solidFill>
                <a:latin typeface="Cambria" pitchFamily="18" charset="0"/>
              </a:rPr>
              <a:t>I</a:t>
            </a:r>
            <a:r>
              <a:rPr lang="en-US" sz="3600" b="1" dirty="0" smtClean="0">
                <a:solidFill>
                  <a:srgbClr val="9A5C00"/>
                </a:solidFill>
                <a:latin typeface="Cambria" pitchFamily="18" charset="0"/>
              </a:rPr>
              <a:t>mportance </a:t>
            </a:r>
            <a:r>
              <a:rPr lang="en-US" sz="3600" b="1" dirty="0">
                <a:solidFill>
                  <a:srgbClr val="9A5C00"/>
                </a:solidFill>
                <a:latin typeface="Cambria" pitchFamily="18" charset="0"/>
              </a:rPr>
              <a:t>of combining both the needs of learners and those ascribed by society or institutions.</a:t>
            </a:r>
          </a:p>
          <a:p>
            <a:pPr marL="0" indent="0">
              <a:spcAft>
                <a:spcPts val="1200"/>
              </a:spcAft>
              <a:buNone/>
            </a:pPr>
            <a:endParaRPr lang="en-US" sz="3600" b="1" dirty="0">
              <a:solidFill>
                <a:srgbClr val="9A5C00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2918786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4525963"/>
          </a:xfrm>
        </p:spPr>
        <p:txBody>
          <a:bodyPr/>
          <a:lstStyle/>
          <a:p>
            <a:pPr algn="ctr">
              <a:buNone/>
            </a:pPr>
            <a:r>
              <a:rPr lang="en-US" sz="4800" b="1" dirty="0" smtClean="0">
                <a:solidFill>
                  <a:srgbClr val="C00000"/>
                </a:solidFill>
                <a:latin typeface="Arial Black" pitchFamily="34" charset="0"/>
              </a:rPr>
              <a:t>Nothing can be Taught </a:t>
            </a:r>
          </a:p>
          <a:p>
            <a:pPr algn="ctr">
              <a:buNone/>
            </a:pPr>
            <a:endParaRPr lang="en-US" sz="4400" b="1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algn="ctr">
              <a:buNone/>
            </a:pPr>
            <a:r>
              <a:rPr lang="en-US" sz="4400" b="1" dirty="0" smtClean="0">
                <a:solidFill>
                  <a:srgbClr val="006666"/>
                </a:solidFill>
                <a:latin typeface="Arial Black" pitchFamily="34" charset="0"/>
              </a:rPr>
              <a:t>Every </a:t>
            </a:r>
            <a:r>
              <a:rPr lang="en-US" sz="4400" b="1" dirty="0" smtClean="0">
                <a:solidFill>
                  <a:srgbClr val="006666"/>
                </a:solidFill>
                <a:latin typeface="Arial Black" pitchFamily="34" charset="0"/>
              </a:rPr>
              <a:t>Thing can be Learned </a:t>
            </a:r>
            <a:endParaRPr lang="en-US" sz="4400" b="1" dirty="0">
              <a:solidFill>
                <a:srgbClr val="006666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 advClick="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6">
              <a:lumMod val="75000"/>
            </a:schemeClr>
          </a:solidFill>
        </p:spPr>
        <p:txBody>
          <a:bodyPr/>
          <a:lstStyle/>
          <a:p>
            <a:pPr lvl="0"/>
            <a:r>
              <a:rPr lang="en-US" sz="3600" b="1" dirty="0">
                <a:solidFill>
                  <a:schemeClr val="bg1"/>
                </a:solidFill>
                <a:latin typeface="Arial Black" pitchFamily="34" charset="0"/>
              </a:rPr>
              <a:t/>
            </a:r>
            <a:br>
              <a:rPr lang="en-US" sz="3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en-US" sz="3600" b="1" dirty="0" smtClean="0">
                <a:solidFill>
                  <a:schemeClr val="bg1"/>
                </a:solidFill>
                <a:latin typeface="Arial Black" pitchFamily="34" charset="0"/>
              </a:rPr>
              <a:t>3. Adults </a:t>
            </a:r>
            <a:r>
              <a:rPr lang="en-US" sz="3600" b="1" dirty="0">
                <a:solidFill>
                  <a:schemeClr val="bg1"/>
                </a:solidFill>
                <a:latin typeface="Arial Black" pitchFamily="34" charset="0"/>
              </a:rPr>
              <a:t>enter educational settings ready to </a:t>
            </a:r>
            <a:r>
              <a:rPr lang="en-US" sz="3600" b="1" dirty="0" smtClean="0">
                <a:solidFill>
                  <a:schemeClr val="bg1"/>
                </a:solidFill>
                <a:latin typeface="Arial Black" pitchFamily="34" charset="0"/>
              </a:rPr>
              <a:t>learn</a:t>
            </a:r>
            <a:r>
              <a:rPr lang="en-US" sz="3600" b="1" dirty="0">
                <a:solidFill>
                  <a:schemeClr val="bg1"/>
                </a:solidFill>
                <a:latin typeface="Arial Black" pitchFamily="34" charset="0"/>
              </a:rPr>
              <a:t/>
            </a:r>
            <a:br>
              <a:rPr lang="en-US" sz="3600" b="1" dirty="0">
                <a:solidFill>
                  <a:schemeClr val="bg1"/>
                </a:solidFill>
                <a:latin typeface="Arial Black" pitchFamily="34" charset="0"/>
              </a:rPr>
            </a:br>
            <a:endParaRPr lang="en-US" sz="36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763000" cy="51816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ambria" pitchFamily="18" charset="0"/>
              </a:rPr>
              <a:t>Application:</a:t>
            </a:r>
          </a:p>
          <a:p>
            <a:pPr>
              <a:spcAft>
                <a:spcPts val="1200"/>
              </a:spcAft>
            </a:pPr>
            <a:r>
              <a:rPr lang="en-US" b="1" dirty="0" smtClean="0">
                <a:solidFill>
                  <a:srgbClr val="9A5C00"/>
                </a:solidFill>
                <a:latin typeface="Cambria" pitchFamily="18" charset="0"/>
              </a:rPr>
              <a:t> </a:t>
            </a:r>
            <a:r>
              <a:rPr lang="en-US" b="1" dirty="0">
                <a:solidFill>
                  <a:srgbClr val="9A5C00"/>
                </a:solidFill>
                <a:latin typeface="Cambria" pitchFamily="18" charset="0"/>
              </a:rPr>
              <a:t>F</a:t>
            </a:r>
            <a:r>
              <a:rPr lang="en-US" b="1" dirty="0" smtClean="0">
                <a:solidFill>
                  <a:srgbClr val="9A5C00"/>
                </a:solidFill>
                <a:latin typeface="Cambria" pitchFamily="18" charset="0"/>
              </a:rPr>
              <a:t>acilitators </a:t>
            </a:r>
            <a:r>
              <a:rPr lang="en-US" b="1" dirty="0">
                <a:solidFill>
                  <a:srgbClr val="9A5C00"/>
                </a:solidFill>
                <a:latin typeface="Cambria" pitchFamily="18" charset="0"/>
              </a:rPr>
              <a:t>must realize each learner enters for a specific reason, </a:t>
            </a:r>
            <a:endParaRPr lang="en-US" b="1" dirty="0" smtClean="0">
              <a:solidFill>
                <a:srgbClr val="9A5C00"/>
              </a:solidFill>
              <a:latin typeface="Cambria" pitchFamily="18" charset="0"/>
            </a:endParaRPr>
          </a:p>
          <a:p>
            <a:pPr>
              <a:spcAft>
                <a:spcPts val="1200"/>
              </a:spcAft>
            </a:pPr>
            <a:r>
              <a:rPr lang="en-US" b="1" dirty="0" smtClean="0">
                <a:solidFill>
                  <a:srgbClr val="9A5C00"/>
                </a:solidFill>
                <a:latin typeface="Cambria" pitchFamily="18" charset="0"/>
              </a:rPr>
              <a:t>It may be a </a:t>
            </a:r>
            <a:r>
              <a:rPr lang="en-US" b="1" dirty="0">
                <a:solidFill>
                  <a:srgbClr val="9A5C00"/>
                </a:solidFill>
                <a:latin typeface="Cambria" pitchFamily="18" charset="0"/>
              </a:rPr>
              <a:t>personal desire to learn something or because the course is required by an employer or institution.</a:t>
            </a:r>
          </a:p>
          <a:p>
            <a:pPr>
              <a:spcAft>
                <a:spcPts val="1200"/>
              </a:spcAft>
            </a:pPr>
            <a:r>
              <a:rPr lang="en-US" b="1" dirty="0">
                <a:solidFill>
                  <a:srgbClr val="9A5C00"/>
                </a:solidFill>
                <a:latin typeface="Cambria" pitchFamily="18" charset="0"/>
              </a:rPr>
              <a:t>F</a:t>
            </a:r>
            <a:r>
              <a:rPr lang="en-US" b="1" dirty="0" smtClean="0">
                <a:solidFill>
                  <a:srgbClr val="9A5C00"/>
                </a:solidFill>
                <a:latin typeface="Cambria" pitchFamily="18" charset="0"/>
              </a:rPr>
              <a:t>acilitator </a:t>
            </a:r>
            <a:r>
              <a:rPr lang="en-US" b="1" dirty="0">
                <a:solidFill>
                  <a:srgbClr val="9A5C00"/>
                </a:solidFill>
                <a:latin typeface="Cambria" pitchFamily="18" charset="0"/>
              </a:rPr>
              <a:t>must take steps to help learners identify their learning needs.</a:t>
            </a:r>
          </a:p>
          <a:p>
            <a:pPr marL="0" indent="0">
              <a:spcAft>
                <a:spcPts val="1200"/>
              </a:spcAft>
              <a:buNone/>
            </a:pPr>
            <a:endParaRPr lang="en-US" b="1" dirty="0">
              <a:solidFill>
                <a:srgbClr val="9A5C00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2918786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6">
              <a:lumMod val="75000"/>
            </a:schemeClr>
          </a:solidFill>
        </p:spPr>
        <p:txBody>
          <a:bodyPr/>
          <a:lstStyle/>
          <a:p>
            <a:pPr lvl="0"/>
            <a:r>
              <a:rPr lang="en-US" sz="3600" b="1" dirty="0">
                <a:solidFill>
                  <a:schemeClr val="bg1"/>
                </a:solidFill>
                <a:latin typeface="Arial Black" pitchFamily="34" charset="0"/>
              </a:rPr>
              <a:t/>
            </a:r>
            <a:br>
              <a:rPr lang="en-US" sz="3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en-US" sz="3600" b="1" dirty="0" smtClean="0">
                <a:solidFill>
                  <a:schemeClr val="bg1"/>
                </a:solidFill>
                <a:latin typeface="Arial Black" pitchFamily="34" charset="0"/>
              </a:rPr>
              <a:t>3. Adults </a:t>
            </a:r>
            <a:r>
              <a:rPr lang="en-US" sz="3600" b="1" dirty="0">
                <a:solidFill>
                  <a:schemeClr val="bg1"/>
                </a:solidFill>
                <a:latin typeface="Arial Black" pitchFamily="34" charset="0"/>
              </a:rPr>
              <a:t>enter educational settings ready to </a:t>
            </a:r>
            <a:r>
              <a:rPr lang="en-US" sz="3600" b="1" dirty="0" smtClean="0">
                <a:solidFill>
                  <a:schemeClr val="bg1"/>
                </a:solidFill>
                <a:latin typeface="Arial Black" pitchFamily="34" charset="0"/>
              </a:rPr>
              <a:t>learn</a:t>
            </a:r>
            <a:r>
              <a:rPr lang="en-US" sz="3600" b="1" dirty="0">
                <a:solidFill>
                  <a:schemeClr val="bg1"/>
                </a:solidFill>
                <a:latin typeface="Arial Black" pitchFamily="34" charset="0"/>
              </a:rPr>
              <a:t/>
            </a:r>
            <a:br>
              <a:rPr lang="en-US" sz="3600" b="1" dirty="0">
                <a:solidFill>
                  <a:schemeClr val="bg1"/>
                </a:solidFill>
                <a:latin typeface="Arial Black" pitchFamily="34" charset="0"/>
              </a:rPr>
            </a:br>
            <a:endParaRPr lang="en-US" sz="36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763000" cy="51816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ambria" pitchFamily="18" charset="0"/>
              </a:rPr>
              <a:t>Application:</a:t>
            </a:r>
          </a:p>
          <a:p>
            <a:r>
              <a:rPr lang="en-US" b="1" dirty="0" smtClean="0">
                <a:solidFill>
                  <a:srgbClr val="9A5C00"/>
                </a:solidFill>
                <a:latin typeface="Cambria" pitchFamily="18" charset="0"/>
              </a:rPr>
              <a:t> </a:t>
            </a:r>
            <a:r>
              <a:rPr lang="en-US" b="1" dirty="0">
                <a:solidFill>
                  <a:srgbClr val="9A5C00"/>
                </a:solidFill>
                <a:latin typeface="Cambria" pitchFamily="18" charset="0"/>
              </a:rPr>
              <a:t>Learner needs should be the central focus of the course </a:t>
            </a:r>
            <a:endParaRPr lang="en-US" b="1" dirty="0" smtClean="0">
              <a:solidFill>
                <a:srgbClr val="9A5C00"/>
              </a:solidFill>
              <a:latin typeface="Cambria" pitchFamily="18" charset="0"/>
            </a:endParaRPr>
          </a:p>
          <a:p>
            <a:r>
              <a:rPr lang="en-US" b="1" dirty="0" smtClean="0">
                <a:solidFill>
                  <a:srgbClr val="9A5C00"/>
                </a:solidFill>
                <a:latin typeface="Cambria" pitchFamily="18" charset="0"/>
              </a:rPr>
              <a:t>variety </a:t>
            </a:r>
            <a:r>
              <a:rPr lang="en-US" b="1" dirty="0">
                <a:solidFill>
                  <a:srgbClr val="9A5C00"/>
                </a:solidFill>
                <a:latin typeface="Cambria" pitchFamily="18" charset="0"/>
              </a:rPr>
              <a:t>of resources should be made available for learner access</a:t>
            </a:r>
          </a:p>
          <a:p>
            <a:r>
              <a:rPr lang="en-US" b="1" dirty="0">
                <a:solidFill>
                  <a:srgbClr val="9A5C00"/>
                </a:solidFill>
                <a:latin typeface="Cambria" pitchFamily="18" charset="0"/>
              </a:rPr>
              <a:t>Course curriculum and assignments and assessment should reflect those needs</a:t>
            </a:r>
          </a:p>
        </p:txBody>
      </p:sp>
    </p:spTree>
    <p:extLst>
      <p:ext uri="{BB962C8B-B14F-4D97-AF65-F5344CB8AC3E}">
        <p14:creationId xmlns="" xmlns:p14="http://schemas.microsoft.com/office/powerpoint/2010/main" val="266191012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6">
              <a:lumMod val="75000"/>
            </a:schemeClr>
          </a:solidFill>
        </p:spPr>
        <p:txBody>
          <a:bodyPr/>
          <a:lstStyle/>
          <a:p>
            <a:pPr lvl="0"/>
            <a:r>
              <a:rPr lang="en-US" sz="3600" b="1" dirty="0">
                <a:solidFill>
                  <a:schemeClr val="bg1"/>
                </a:solidFill>
                <a:latin typeface="Arial Black" pitchFamily="34" charset="0"/>
              </a:rPr>
              <a:t/>
            </a:r>
            <a:br>
              <a:rPr lang="en-US" sz="3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en-US" sz="3600" b="1" dirty="0" smtClean="0">
                <a:solidFill>
                  <a:schemeClr val="bg1"/>
                </a:solidFill>
                <a:latin typeface="Arial Black" pitchFamily="34" charset="0"/>
              </a:rPr>
              <a:t>3. Adults </a:t>
            </a:r>
            <a:r>
              <a:rPr lang="en-US" sz="3600" b="1" dirty="0">
                <a:solidFill>
                  <a:schemeClr val="bg1"/>
                </a:solidFill>
                <a:latin typeface="Arial Black" pitchFamily="34" charset="0"/>
              </a:rPr>
              <a:t>enter educational settings ready to </a:t>
            </a:r>
            <a:r>
              <a:rPr lang="en-US" sz="3600" b="1" dirty="0" smtClean="0">
                <a:solidFill>
                  <a:schemeClr val="bg1"/>
                </a:solidFill>
                <a:latin typeface="Arial Black" pitchFamily="34" charset="0"/>
              </a:rPr>
              <a:t>learn</a:t>
            </a:r>
            <a:r>
              <a:rPr lang="en-US" sz="3600" b="1" dirty="0">
                <a:solidFill>
                  <a:schemeClr val="bg1"/>
                </a:solidFill>
                <a:latin typeface="Arial Black" pitchFamily="34" charset="0"/>
              </a:rPr>
              <a:t/>
            </a:r>
            <a:br>
              <a:rPr lang="en-US" sz="3600" b="1" dirty="0">
                <a:solidFill>
                  <a:schemeClr val="bg1"/>
                </a:solidFill>
                <a:latin typeface="Arial Black" pitchFamily="34" charset="0"/>
              </a:rPr>
            </a:br>
            <a:endParaRPr lang="en-US" sz="36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763000" cy="5181600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b="1" dirty="0">
                <a:solidFill>
                  <a:srgbClr val="FF0000"/>
                </a:solidFill>
                <a:latin typeface="Cambria" pitchFamily="18" charset="0"/>
              </a:rPr>
              <a:t>Problem:</a:t>
            </a:r>
          </a:p>
          <a:p>
            <a:pPr>
              <a:spcAft>
                <a:spcPts val="1200"/>
              </a:spcAft>
            </a:pPr>
            <a:r>
              <a:rPr lang="en-US" b="1" dirty="0">
                <a:solidFill>
                  <a:srgbClr val="9A5C00"/>
                </a:solidFill>
                <a:latin typeface="Cambria" pitchFamily="18" charset="0"/>
              </a:rPr>
              <a:t>N</a:t>
            </a:r>
            <a:r>
              <a:rPr lang="en-US" b="1" dirty="0" smtClean="0">
                <a:solidFill>
                  <a:srgbClr val="9A5C00"/>
                </a:solidFill>
                <a:latin typeface="Cambria" pitchFamily="18" charset="0"/>
              </a:rPr>
              <a:t>ot </a:t>
            </a:r>
            <a:r>
              <a:rPr lang="en-US" b="1" dirty="0">
                <a:solidFill>
                  <a:srgbClr val="9A5C00"/>
                </a:solidFill>
                <a:latin typeface="Cambria" pitchFamily="18" charset="0"/>
              </a:rPr>
              <a:t>all learners are able to identify what they need to know, and not all courses are taken purely by </a:t>
            </a:r>
            <a:r>
              <a:rPr lang="en-US" b="1" dirty="0" smtClean="0">
                <a:solidFill>
                  <a:srgbClr val="9A5C00"/>
                </a:solidFill>
                <a:latin typeface="Cambria" pitchFamily="18" charset="0"/>
              </a:rPr>
              <a:t>choice</a:t>
            </a:r>
          </a:p>
          <a:p>
            <a:pPr marL="1311275" indent="-457200">
              <a:spcAft>
                <a:spcPts val="1200"/>
              </a:spcAft>
              <a:buFont typeface="Wingdings" pitchFamily="2" charset="2"/>
              <a:buChar char="v"/>
            </a:pPr>
            <a:r>
              <a:rPr lang="en-US" b="1" dirty="0" smtClean="0">
                <a:solidFill>
                  <a:srgbClr val="9A5C00"/>
                </a:solidFill>
                <a:latin typeface="Cambria" pitchFamily="18" charset="0"/>
              </a:rPr>
              <a:t>Forced/influenced by peers</a:t>
            </a:r>
          </a:p>
          <a:p>
            <a:pPr marL="1311275" indent="-457200">
              <a:spcAft>
                <a:spcPts val="1200"/>
              </a:spcAft>
              <a:buFont typeface="Wingdings" pitchFamily="2" charset="2"/>
              <a:buChar char="v"/>
            </a:pPr>
            <a:r>
              <a:rPr lang="en-US" b="1" dirty="0" smtClean="0">
                <a:solidFill>
                  <a:srgbClr val="9A5C00"/>
                </a:solidFill>
                <a:latin typeface="Cambria" pitchFamily="18" charset="0"/>
              </a:rPr>
              <a:t>Forced by employer</a:t>
            </a:r>
          </a:p>
          <a:p>
            <a:pPr marL="1311275" indent="-457200">
              <a:spcAft>
                <a:spcPts val="1200"/>
              </a:spcAft>
              <a:buFont typeface="Wingdings" pitchFamily="2" charset="2"/>
              <a:buChar char="v"/>
            </a:pPr>
            <a:r>
              <a:rPr lang="en-US" b="1" dirty="0" smtClean="0">
                <a:solidFill>
                  <a:srgbClr val="9A5C00"/>
                </a:solidFill>
                <a:latin typeface="Cambria" pitchFamily="18" charset="0"/>
              </a:rPr>
              <a:t>Job requirement</a:t>
            </a:r>
          </a:p>
          <a:p>
            <a:pPr marL="0" indent="0">
              <a:spcAft>
                <a:spcPts val="1200"/>
              </a:spcAft>
              <a:buNone/>
            </a:pPr>
            <a:endParaRPr lang="en-US" b="1" dirty="0">
              <a:solidFill>
                <a:srgbClr val="9A5C00"/>
              </a:solidFill>
              <a:latin typeface="Cambria" pitchFamily="18" charset="0"/>
            </a:endParaRPr>
          </a:p>
          <a:p>
            <a:pPr>
              <a:spcAft>
                <a:spcPts val="1200"/>
              </a:spcAft>
            </a:pPr>
            <a:endParaRPr lang="en-US" b="1" dirty="0">
              <a:solidFill>
                <a:srgbClr val="9A5C00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3246229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pPr lvl="0"/>
            <a:r>
              <a:rPr lang="en-US" sz="3600" b="1" dirty="0">
                <a:solidFill>
                  <a:schemeClr val="bg1"/>
                </a:solidFill>
                <a:latin typeface="Arial Black" pitchFamily="34" charset="0"/>
              </a:rPr>
              <a:t/>
            </a:r>
            <a:br>
              <a:rPr lang="en-US" sz="3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en-US" sz="3600" b="1" dirty="0" smtClean="0">
                <a:solidFill>
                  <a:schemeClr val="bg1"/>
                </a:solidFill>
                <a:latin typeface="Arial Black" pitchFamily="34" charset="0"/>
              </a:rPr>
              <a:t>4. Adults </a:t>
            </a:r>
            <a:r>
              <a:rPr lang="en-US" sz="3600" b="1" dirty="0">
                <a:solidFill>
                  <a:schemeClr val="bg1"/>
                </a:solidFill>
                <a:latin typeface="Arial Black" pitchFamily="34" charset="0"/>
              </a:rPr>
              <a:t>are problem-centered in their </a:t>
            </a:r>
            <a:r>
              <a:rPr lang="en-US" sz="3600" b="1" dirty="0" smtClean="0">
                <a:solidFill>
                  <a:schemeClr val="bg1"/>
                </a:solidFill>
                <a:latin typeface="Arial Black" pitchFamily="34" charset="0"/>
              </a:rPr>
              <a:t>learning</a:t>
            </a:r>
            <a:r>
              <a:rPr lang="en-US" sz="3600" b="1" dirty="0">
                <a:solidFill>
                  <a:schemeClr val="bg1"/>
                </a:solidFill>
                <a:latin typeface="Arial Black" pitchFamily="34" charset="0"/>
              </a:rPr>
              <a:t/>
            </a:r>
            <a:br>
              <a:rPr lang="en-US" sz="3600" b="1" dirty="0">
                <a:solidFill>
                  <a:schemeClr val="bg1"/>
                </a:solidFill>
                <a:latin typeface="Arial Black" pitchFamily="34" charset="0"/>
              </a:rPr>
            </a:br>
            <a:endParaRPr lang="en-US" sz="36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763000" cy="5181600"/>
          </a:xfrm>
        </p:spPr>
        <p:txBody>
          <a:bodyPr/>
          <a:lstStyle/>
          <a:p>
            <a:r>
              <a:rPr lang="en-US" b="1" dirty="0" smtClean="0">
                <a:solidFill>
                  <a:srgbClr val="1C4B58"/>
                </a:solidFill>
                <a:latin typeface="Cambria" pitchFamily="18" charset="0"/>
              </a:rPr>
              <a:t>Adults like to apply immediately what </a:t>
            </a:r>
            <a:r>
              <a:rPr lang="en-US" b="1" dirty="0">
                <a:solidFill>
                  <a:srgbClr val="1C4B58"/>
                </a:solidFill>
                <a:latin typeface="Cambria" pitchFamily="18" charset="0"/>
              </a:rPr>
              <a:t>they were learning to life situations</a:t>
            </a:r>
          </a:p>
          <a:p>
            <a:r>
              <a:rPr lang="en-US" b="1" dirty="0" err="1" smtClean="0">
                <a:solidFill>
                  <a:srgbClr val="1C4B58"/>
                </a:solidFill>
                <a:latin typeface="Cambria" pitchFamily="18" charset="0"/>
              </a:rPr>
              <a:t>Donot</a:t>
            </a:r>
            <a:r>
              <a:rPr lang="en-US" b="1" dirty="0" smtClean="0">
                <a:solidFill>
                  <a:srgbClr val="1C4B58"/>
                </a:solidFill>
                <a:latin typeface="Cambria" pitchFamily="18" charset="0"/>
              </a:rPr>
              <a:t> </a:t>
            </a:r>
            <a:r>
              <a:rPr lang="en-US" b="1" dirty="0">
                <a:solidFill>
                  <a:srgbClr val="1C4B58"/>
                </a:solidFill>
                <a:latin typeface="Cambria" pitchFamily="18" charset="0"/>
              </a:rPr>
              <a:t>pursue learning simply for the sake of learning, </a:t>
            </a:r>
          </a:p>
          <a:p>
            <a:r>
              <a:rPr lang="en-US" b="1" dirty="0" smtClean="0">
                <a:solidFill>
                  <a:srgbClr val="1C4B58"/>
                </a:solidFill>
                <a:latin typeface="Cambria" pitchFamily="18" charset="0"/>
              </a:rPr>
              <a:t>Adults desire </a:t>
            </a:r>
            <a:r>
              <a:rPr lang="en-US" b="1" dirty="0">
                <a:solidFill>
                  <a:srgbClr val="1C4B58"/>
                </a:solidFill>
                <a:latin typeface="Cambria" pitchFamily="18" charset="0"/>
              </a:rPr>
              <a:t>to be aware of the relevance of what they learn in relation to their life tasks or goals. </a:t>
            </a:r>
            <a:endParaRPr lang="en-US" b="1" dirty="0" smtClean="0">
              <a:solidFill>
                <a:srgbClr val="1C4B58"/>
              </a:solidFill>
              <a:latin typeface="Cambria" pitchFamily="18" charset="0"/>
            </a:endParaRPr>
          </a:p>
          <a:p>
            <a:r>
              <a:rPr lang="en-US" b="1" dirty="0" smtClean="0">
                <a:solidFill>
                  <a:srgbClr val="1C4B58"/>
                </a:solidFill>
                <a:latin typeface="Cambria" pitchFamily="18" charset="0"/>
              </a:rPr>
              <a:t>Theory </a:t>
            </a:r>
            <a:r>
              <a:rPr lang="en-US" b="1" dirty="0">
                <a:solidFill>
                  <a:srgbClr val="1C4B58"/>
                </a:solidFill>
                <a:latin typeface="Cambria" pitchFamily="18" charset="0"/>
              </a:rPr>
              <a:t>and practice should be united in learning.</a:t>
            </a:r>
          </a:p>
          <a:p>
            <a:pPr marL="0" indent="0">
              <a:buNone/>
            </a:pPr>
            <a:endParaRPr lang="en-US" b="1" dirty="0">
              <a:solidFill>
                <a:srgbClr val="1C4B58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5342403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pPr lvl="0"/>
            <a:r>
              <a:rPr lang="en-US" sz="3600" b="1" dirty="0">
                <a:solidFill>
                  <a:schemeClr val="bg1"/>
                </a:solidFill>
                <a:latin typeface="Arial Black" pitchFamily="34" charset="0"/>
              </a:rPr>
              <a:t/>
            </a:r>
            <a:br>
              <a:rPr lang="en-US" sz="3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en-US" sz="3600" b="1" dirty="0" smtClean="0">
                <a:solidFill>
                  <a:schemeClr val="bg1"/>
                </a:solidFill>
                <a:latin typeface="Arial Black" pitchFamily="34" charset="0"/>
              </a:rPr>
              <a:t>4. Adults </a:t>
            </a:r>
            <a:r>
              <a:rPr lang="en-US" sz="3600" b="1" dirty="0">
                <a:solidFill>
                  <a:schemeClr val="bg1"/>
                </a:solidFill>
                <a:latin typeface="Arial Black" pitchFamily="34" charset="0"/>
              </a:rPr>
              <a:t>are problem-centered in their </a:t>
            </a:r>
            <a:r>
              <a:rPr lang="en-US" sz="3600" b="1" dirty="0" smtClean="0">
                <a:solidFill>
                  <a:schemeClr val="bg1"/>
                </a:solidFill>
                <a:latin typeface="Arial Black" pitchFamily="34" charset="0"/>
              </a:rPr>
              <a:t>learning</a:t>
            </a:r>
            <a:r>
              <a:rPr lang="en-US" sz="3600" b="1" dirty="0">
                <a:solidFill>
                  <a:schemeClr val="bg1"/>
                </a:solidFill>
                <a:latin typeface="Arial Black" pitchFamily="34" charset="0"/>
              </a:rPr>
              <a:t/>
            </a:r>
            <a:br>
              <a:rPr lang="en-US" sz="3600" b="1" dirty="0">
                <a:solidFill>
                  <a:schemeClr val="bg1"/>
                </a:solidFill>
                <a:latin typeface="Arial Black" pitchFamily="34" charset="0"/>
              </a:rPr>
            </a:br>
            <a:endParaRPr lang="en-US" sz="36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763000" cy="5181600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b="1" dirty="0" smtClean="0">
                <a:solidFill>
                  <a:srgbClr val="FF0000"/>
                </a:solidFill>
                <a:latin typeface="Cambria" pitchFamily="18" charset="0"/>
              </a:rPr>
              <a:t>Application: </a:t>
            </a:r>
          </a:p>
          <a:p>
            <a:pPr>
              <a:spcAft>
                <a:spcPts val="1200"/>
              </a:spcAft>
            </a:pPr>
            <a:r>
              <a:rPr lang="en-US" b="1" dirty="0">
                <a:solidFill>
                  <a:srgbClr val="1C4B58"/>
                </a:solidFill>
                <a:latin typeface="Cambria" pitchFamily="18" charset="0"/>
              </a:rPr>
              <a:t>C</a:t>
            </a:r>
            <a:r>
              <a:rPr lang="en-US" b="1" dirty="0" smtClean="0">
                <a:solidFill>
                  <a:srgbClr val="1C4B58"/>
                </a:solidFill>
                <a:latin typeface="Cambria" pitchFamily="18" charset="0"/>
              </a:rPr>
              <a:t>urriculum </a:t>
            </a:r>
            <a:r>
              <a:rPr lang="en-US" b="1" dirty="0">
                <a:solidFill>
                  <a:srgbClr val="1C4B58"/>
                </a:solidFill>
                <a:latin typeface="Cambria" pitchFamily="18" charset="0"/>
              </a:rPr>
              <a:t>should be process based versus content based </a:t>
            </a:r>
            <a:endParaRPr lang="en-US" b="1" dirty="0" smtClean="0">
              <a:solidFill>
                <a:srgbClr val="1C4B58"/>
              </a:solidFill>
              <a:latin typeface="Cambria" pitchFamily="18" charset="0"/>
            </a:endParaRPr>
          </a:p>
          <a:p>
            <a:pPr>
              <a:spcAft>
                <a:spcPts val="1200"/>
              </a:spcAft>
            </a:pPr>
            <a:r>
              <a:rPr lang="en-US" b="1" dirty="0" smtClean="0">
                <a:solidFill>
                  <a:srgbClr val="1C4B58"/>
                </a:solidFill>
                <a:latin typeface="Cambria" pitchFamily="18" charset="0"/>
              </a:rPr>
              <a:t>Allow </a:t>
            </a:r>
            <a:r>
              <a:rPr lang="en-US" b="1" dirty="0">
                <a:solidFill>
                  <a:srgbClr val="1C4B58"/>
                </a:solidFill>
                <a:latin typeface="Cambria" pitchFamily="18" charset="0"/>
              </a:rPr>
              <a:t>learners to develop content in accordance with their specific needs. </a:t>
            </a:r>
            <a:endParaRPr lang="en-US" b="1" dirty="0" smtClean="0">
              <a:solidFill>
                <a:srgbClr val="1C4B58"/>
              </a:solidFill>
              <a:latin typeface="Cambria" pitchFamily="18" charset="0"/>
            </a:endParaRPr>
          </a:p>
          <a:p>
            <a:pPr>
              <a:spcAft>
                <a:spcPts val="1200"/>
              </a:spcAft>
            </a:pPr>
            <a:r>
              <a:rPr lang="en-US" b="1" dirty="0" smtClean="0">
                <a:solidFill>
                  <a:srgbClr val="1C4B58"/>
                </a:solidFill>
                <a:latin typeface="Cambria" pitchFamily="18" charset="0"/>
              </a:rPr>
              <a:t>The </a:t>
            </a:r>
            <a:r>
              <a:rPr lang="en-US" b="1" dirty="0">
                <a:solidFill>
                  <a:srgbClr val="1C4B58"/>
                </a:solidFill>
                <a:latin typeface="Cambria" pitchFamily="18" charset="0"/>
              </a:rPr>
              <a:t>ability to make a connection between everyday life and learning</a:t>
            </a:r>
          </a:p>
          <a:p>
            <a:pPr marL="0" indent="0">
              <a:spcAft>
                <a:spcPts val="1200"/>
              </a:spcAft>
              <a:buNone/>
            </a:pPr>
            <a:endParaRPr lang="en-US" b="1" dirty="0">
              <a:solidFill>
                <a:srgbClr val="1C4B58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2766418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pPr lvl="0"/>
            <a:r>
              <a:rPr lang="en-US" sz="3600" b="1" dirty="0">
                <a:solidFill>
                  <a:schemeClr val="bg1"/>
                </a:solidFill>
                <a:latin typeface="Arial Black" pitchFamily="34" charset="0"/>
              </a:rPr>
              <a:t/>
            </a:r>
            <a:br>
              <a:rPr lang="en-US" sz="3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en-US" sz="3600" b="1" dirty="0" smtClean="0">
                <a:solidFill>
                  <a:schemeClr val="bg1"/>
                </a:solidFill>
                <a:latin typeface="Arial Black" pitchFamily="34" charset="0"/>
              </a:rPr>
              <a:t>4. Adults </a:t>
            </a:r>
            <a:r>
              <a:rPr lang="en-US" sz="3600" b="1" dirty="0">
                <a:solidFill>
                  <a:schemeClr val="bg1"/>
                </a:solidFill>
                <a:latin typeface="Arial Black" pitchFamily="34" charset="0"/>
              </a:rPr>
              <a:t>are problem-centered in their </a:t>
            </a:r>
            <a:r>
              <a:rPr lang="en-US" sz="3600" b="1" dirty="0" smtClean="0">
                <a:solidFill>
                  <a:schemeClr val="bg1"/>
                </a:solidFill>
                <a:latin typeface="Arial Black" pitchFamily="34" charset="0"/>
              </a:rPr>
              <a:t>learning</a:t>
            </a:r>
            <a:r>
              <a:rPr lang="en-US" sz="3600" b="1" dirty="0">
                <a:solidFill>
                  <a:schemeClr val="bg1"/>
                </a:solidFill>
                <a:latin typeface="Arial Black" pitchFamily="34" charset="0"/>
              </a:rPr>
              <a:t/>
            </a:r>
            <a:br>
              <a:rPr lang="en-US" sz="3600" b="1" dirty="0">
                <a:solidFill>
                  <a:schemeClr val="bg1"/>
                </a:solidFill>
                <a:latin typeface="Arial Black" pitchFamily="34" charset="0"/>
              </a:rPr>
            </a:br>
            <a:endParaRPr lang="en-US" sz="36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763000" cy="5181600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>
                <a:solidFill>
                  <a:srgbClr val="FF0000"/>
                </a:solidFill>
                <a:latin typeface="Cambria" pitchFamily="18" charset="0"/>
              </a:rPr>
              <a:t>Problem: </a:t>
            </a:r>
            <a:endParaRPr lang="en-US" sz="36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r>
              <a:rPr lang="en-US" sz="3600" b="1" dirty="0">
                <a:solidFill>
                  <a:srgbClr val="006666"/>
                </a:solidFill>
                <a:latin typeface="Cambria" pitchFamily="18" charset="0"/>
              </a:rPr>
              <a:t>L</a:t>
            </a:r>
            <a:r>
              <a:rPr lang="en-US" sz="3600" b="1" dirty="0" smtClean="0">
                <a:solidFill>
                  <a:srgbClr val="006666"/>
                </a:solidFill>
                <a:latin typeface="Cambria" pitchFamily="18" charset="0"/>
              </a:rPr>
              <a:t>earning </a:t>
            </a:r>
            <a:r>
              <a:rPr lang="en-US" sz="3600" b="1" dirty="0">
                <a:solidFill>
                  <a:srgbClr val="006666"/>
                </a:solidFill>
                <a:latin typeface="Cambria" pitchFamily="18" charset="0"/>
              </a:rPr>
              <a:t>for the purpose of immediate </a:t>
            </a:r>
            <a:r>
              <a:rPr lang="en-US" sz="3600" b="1" dirty="0" smtClean="0">
                <a:solidFill>
                  <a:srgbClr val="006666"/>
                </a:solidFill>
                <a:latin typeface="Cambria" pitchFamily="18" charset="0"/>
              </a:rPr>
              <a:t>application may not be true all the times</a:t>
            </a:r>
            <a:endParaRPr lang="en-US" sz="3600" b="1" dirty="0">
              <a:solidFill>
                <a:srgbClr val="006666"/>
              </a:solidFill>
              <a:latin typeface="Cambria" pitchFamily="18" charset="0"/>
            </a:endParaRPr>
          </a:p>
          <a:p>
            <a:r>
              <a:rPr lang="en-US" sz="3600" b="1" dirty="0">
                <a:solidFill>
                  <a:srgbClr val="006666"/>
                </a:solidFill>
                <a:latin typeface="Cambria" pitchFamily="18" charset="0"/>
              </a:rPr>
              <a:t>A</a:t>
            </a:r>
            <a:r>
              <a:rPr lang="en-US" sz="3600" b="1" dirty="0" smtClean="0">
                <a:solidFill>
                  <a:srgbClr val="006666"/>
                </a:solidFill>
                <a:latin typeface="Cambria" pitchFamily="18" charset="0"/>
              </a:rPr>
              <a:t>dults </a:t>
            </a:r>
            <a:r>
              <a:rPr lang="en-US" sz="3600" b="1" dirty="0">
                <a:solidFill>
                  <a:srgbClr val="006666"/>
                </a:solidFill>
                <a:latin typeface="Cambria" pitchFamily="18" charset="0"/>
              </a:rPr>
              <a:t>may choose to learn something new purely for the joy of </a:t>
            </a:r>
            <a:r>
              <a:rPr lang="en-US" sz="3600" b="1" dirty="0" smtClean="0">
                <a:solidFill>
                  <a:srgbClr val="006666"/>
                </a:solidFill>
                <a:latin typeface="Cambria" pitchFamily="18" charset="0"/>
              </a:rPr>
              <a:t>learning </a:t>
            </a:r>
            <a:endParaRPr lang="en-US" sz="3600" b="1" dirty="0">
              <a:solidFill>
                <a:srgbClr val="006666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6678398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CC3300"/>
          </a:solidFill>
        </p:spPr>
        <p:txBody>
          <a:bodyPr/>
          <a:lstStyle/>
          <a:p>
            <a:pPr lvl="0"/>
            <a:r>
              <a:rPr lang="en-US" sz="3600" b="1" dirty="0">
                <a:solidFill>
                  <a:schemeClr val="bg1"/>
                </a:solidFill>
                <a:latin typeface="Arial Black" pitchFamily="34" charset="0"/>
              </a:rPr>
              <a:t/>
            </a:r>
            <a:br>
              <a:rPr lang="en-US" sz="3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en-US" sz="3600" b="1" dirty="0" smtClean="0">
                <a:solidFill>
                  <a:schemeClr val="bg1"/>
                </a:solidFill>
                <a:latin typeface="Arial Black" pitchFamily="34" charset="0"/>
              </a:rPr>
              <a:t>5. Adults </a:t>
            </a:r>
            <a:r>
              <a:rPr lang="en-US" sz="3600" b="1" dirty="0">
                <a:solidFill>
                  <a:schemeClr val="bg1"/>
                </a:solidFill>
                <a:latin typeface="Arial Black" pitchFamily="34" charset="0"/>
              </a:rPr>
              <a:t>are best motivated by internal factors </a:t>
            </a:r>
            <a:br>
              <a:rPr lang="en-US" sz="3600" b="1" dirty="0">
                <a:solidFill>
                  <a:schemeClr val="bg1"/>
                </a:solidFill>
                <a:latin typeface="Arial Black" pitchFamily="34" charset="0"/>
              </a:rPr>
            </a:br>
            <a:endParaRPr lang="en-US" sz="36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5562600"/>
          </a:xfrm>
        </p:spPr>
        <p:txBody>
          <a:bodyPr/>
          <a:lstStyle/>
          <a:p>
            <a:r>
              <a:rPr lang="en-US" sz="3600" b="1" dirty="0">
                <a:solidFill>
                  <a:srgbClr val="CC3300"/>
                </a:solidFill>
                <a:latin typeface="Cambria" pitchFamily="18" charset="0"/>
              </a:rPr>
              <a:t>A</a:t>
            </a:r>
            <a:r>
              <a:rPr lang="en-US" sz="3600" b="1" dirty="0" smtClean="0">
                <a:solidFill>
                  <a:srgbClr val="CC3300"/>
                </a:solidFill>
                <a:latin typeface="Cambria" pitchFamily="18" charset="0"/>
              </a:rPr>
              <a:t>dults </a:t>
            </a:r>
            <a:r>
              <a:rPr lang="en-US" sz="3600" b="1" dirty="0">
                <a:solidFill>
                  <a:srgbClr val="CC3300"/>
                </a:solidFill>
                <a:latin typeface="Cambria" pitchFamily="18" charset="0"/>
              </a:rPr>
              <a:t>were best motivated to learn primarily by internal factors, </a:t>
            </a:r>
            <a:endParaRPr lang="en-US" sz="3600" b="1" dirty="0" smtClean="0">
              <a:solidFill>
                <a:srgbClr val="CC3300"/>
              </a:solidFill>
              <a:latin typeface="Cambria" pitchFamily="18" charset="0"/>
            </a:endParaRPr>
          </a:p>
          <a:p>
            <a:r>
              <a:rPr lang="en-US" sz="3600" b="1" dirty="0" smtClean="0">
                <a:solidFill>
                  <a:srgbClr val="CC3300"/>
                </a:solidFill>
                <a:latin typeface="Cambria" pitchFamily="18" charset="0"/>
              </a:rPr>
              <a:t>Examples: self-esteem</a:t>
            </a:r>
            <a:r>
              <a:rPr lang="en-US" sz="3600" b="1" dirty="0">
                <a:solidFill>
                  <a:srgbClr val="CC3300"/>
                </a:solidFill>
                <a:latin typeface="Cambria" pitchFamily="18" charset="0"/>
              </a:rPr>
              <a:t>, self-actualization, or recognition. </a:t>
            </a:r>
            <a:endParaRPr lang="en-US" sz="3600" b="1" dirty="0" smtClean="0">
              <a:solidFill>
                <a:srgbClr val="CC3300"/>
              </a:solidFill>
              <a:latin typeface="Cambria" pitchFamily="18" charset="0"/>
            </a:endParaRPr>
          </a:p>
          <a:p>
            <a:r>
              <a:rPr lang="en-US" sz="3600" b="1" dirty="0" smtClean="0">
                <a:solidFill>
                  <a:srgbClr val="CC3300"/>
                </a:solidFill>
                <a:latin typeface="Cambria" pitchFamily="18" charset="0"/>
              </a:rPr>
              <a:t>Knowles </a:t>
            </a:r>
            <a:r>
              <a:rPr lang="en-US" sz="3600" b="1" dirty="0">
                <a:solidFill>
                  <a:srgbClr val="CC3300"/>
                </a:solidFill>
                <a:latin typeface="Cambria" pitchFamily="18" charset="0"/>
              </a:rPr>
              <a:t>believed that adults were best motivated </a:t>
            </a:r>
            <a:r>
              <a:rPr lang="en-US" sz="3600" b="1" dirty="0" smtClean="0">
                <a:solidFill>
                  <a:srgbClr val="CC3300"/>
                </a:solidFill>
                <a:latin typeface="Cambria" pitchFamily="18" charset="0"/>
              </a:rPr>
              <a:t>when </a:t>
            </a:r>
            <a:r>
              <a:rPr lang="en-US" sz="3600" b="1" dirty="0">
                <a:solidFill>
                  <a:srgbClr val="CC3300"/>
                </a:solidFill>
                <a:latin typeface="Cambria" pitchFamily="18" charset="0"/>
              </a:rPr>
              <a:t>they were recognized and appreciated for their individual contributions to the class.</a:t>
            </a:r>
          </a:p>
          <a:p>
            <a:pPr marL="0" indent="0">
              <a:buNone/>
            </a:pPr>
            <a:endParaRPr lang="en-US" sz="3600" b="1" dirty="0">
              <a:solidFill>
                <a:srgbClr val="CC3300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5342403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CC3300"/>
          </a:solidFill>
        </p:spPr>
        <p:txBody>
          <a:bodyPr/>
          <a:lstStyle/>
          <a:p>
            <a:pPr lvl="0"/>
            <a:r>
              <a:rPr lang="en-US" sz="3600" b="1" dirty="0">
                <a:solidFill>
                  <a:schemeClr val="bg1"/>
                </a:solidFill>
                <a:latin typeface="Arial Black" pitchFamily="34" charset="0"/>
              </a:rPr>
              <a:t/>
            </a:r>
            <a:br>
              <a:rPr lang="en-US" sz="3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en-US" sz="3600" b="1" dirty="0" smtClean="0">
                <a:solidFill>
                  <a:schemeClr val="bg1"/>
                </a:solidFill>
                <a:latin typeface="Arial Black" pitchFamily="34" charset="0"/>
              </a:rPr>
              <a:t>5. Adults </a:t>
            </a:r>
            <a:r>
              <a:rPr lang="en-US" sz="3600" b="1" dirty="0">
                <a:solidFill>
                  <a:schemeClr val="bg1"/>
                </a:solidFill>
                <a:latin typeface="Arial Black" pitchFamily="34" charset="0"/>
              </a:rPr>
              <a:t>are best motivated by internal factors </a:t>
            </a:r>
            <a:br>
              <a:rPr lang="en-US" sz="3600" b="1" dirty="0">
                <a:solidFill>
                  <a:schemeClr val="bg1"/>
                </a:solidFill>
                <a:latin typeface="Arial Black" pitchFamily="34" charset="0"/>
              </a:rPr>
            </a:br>
            <a:endParaRPr lang="en-US" sz="36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5181600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  <a:latin typeface="Cambria" pitchFamily="18" charset="0"/>
              </a:rPr>
              <a:t>Application:</a:t>
            </a:r>
          </a:p>
          <a:p>
            <a:pPr>
              <a:spcAft>
                <a:spcPts val="1200"/>
              </a:spcAft>
            </a:pPr>
            <a:r>
              <a:rPr lang="en-US" b="1" dirty="0" smtClean="0">
                <a:solidFill>
                  <a:srgbClr val="CC3300"/>
                </a:solidFill>
                <a:latin typeface="Cambria" pitchFamily="18" charset="0"/>
              </a:rPr>
              <a:t>Facilitators </a:t>
            </a:r>
            <a:r>
              <a:rPr lang="en-US" b="1" dirty="0">
                <a:solidFill>
                  <a:srgbClr val="CC3300"/>
                </a:solidFill>
                <a:latin typeface="Cambria" pitchFamily="18" charset="0"/>
              </a:rPr>
              <a:t>must recognize the need of learners to be appreciated and respected </a:t>
            </a:r>
            <a:endParaRPr lang="en-US" b="1" dirty="0" smtClean="0">
              <a:solidFill>
                <a:srgbClr val="CC3300"/>
              </a:solidFill>
              <a:latin typeface="Cambria" pitchFamily="18" charset="0"/>
            </a:endParaRPr>
          </a:p>
          <a:p>
            <a:pPr>
              <a:spcAft>
                <a:spcPts val="1200"/>
              </a:spcAft>
            </a:pPr>
            <a:r>
              <a:rPr lang="en-US" b="1" dirty="0" smtClean="0">
                <a:solidFill>
                  <a:srgbClr val="CC3300"/>
                </a:solidFill>
                <a:latin typeface="Cambria" pitchFamily="18" charset="0"/>
              </a:rPr>
              <a:t>Such attitude foster </a:t>
            </a:r>
            <a:r>
              <a:rPr lang="en-US" b="1" dirty="0">
                <a:solidFill>
                  <a:srgbClr val="CC3300"/>
                </a:solidFill>
                <a:latin typeface="Cambria" pitchFamily="18" charset="0"/>
              </a:rPr>
              <a:t>an environment conducive to learning</a:t>
            </a:r>
          </a:p>
          <a:p>
            <a:pPr>
              <a:spcAft>
                <a:spcPts val="1200"/>
              </a:spcAft>
            </a:pPr>
            <a:r>
              <a:rPr lang="en-US" b="1" dirty="0" smtClean="0">
                <a:solidFill>
                  <a:srgbClr val="CC3300"/>
                </a:solidFill>
                <a:latin typeface="Cambria" pitchFamily="18" charset="0"/>
              </a:rPr>
              <a:t>Taking the names of the contributor </a:t>
            </a:r>
          </a:p>
          <a:p>
            <a:pPr>
              <a:spcAft>
                <a:spcPts val="1200"/>
              </a:spcAft>
            </a:pPr>
            <a:r>
              <a:rPr lang="en-US" b="1" dirty="0" smtClean="0">
                <a:solidFill>
                  <a:srgbClr val="CC3300"/>
                </a:solidFill>
                <a:latin typeface="Cambria" pitchFamily="18" charset="0"/>
              </a:rPr>
              <a:t>Giving credit for raising an important question</a:t>
            </a:r>
            <a:endParaRPr lang="en-US" b="1" dirty="0">
              <a:solidFill>
                <a:srgbClr val="CC3300"/>
              </a:solidFill>
              <a:latin typeface="Cambria" pitchFamily="18" charset="0"/>
            </a:endParaRPr>
          </a:p>
          <a:p>
            <a:pPr marL="0" indent="0">
              <a:buNone/>
            </a:pPr>
            <a:endParaRPr lang="en-US" b="1" dirty="0">
              <a:solidFill>
                <a:srgbClr val="CC3300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0366924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CC3300"/>
          </a:solidFill>
        </p:spPr>
        <p:txBody>
          <a:bodyPr/>
          <a:lstStyle/>
          <a:p>
            <a:pPr lvl="0"/>
            <a:r>
              <a:rPr lang="en-US" sz="3600" b="1" dirty="0">
                <a:solidFill>
                  <a:schemeClr val="bg1"/>
                </a:solidFill>
                <a:latin typeface="Arial Black" pitchFamily="34" charset="0"/>
              </a:rPr>
              <a:t/>
            </a:r>
            <a:br>
              <a:rPr lang="en-US" sz="3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en-US" sz="3600" b="1" dirty="0" smtClean="0">
                <a:solidFill>
                  <a:schemeClr val="bg1"/>
                </a:solidFill>
                <a:latin typeface="Arial Black" pitchFamily="34" charset="0"/>
              </a:rPr>
              <a:t>5. Adults </a:t>
            </a:r>
            <a:r>
              <a:rPr lang="en-US" sz="3600" b="1" dirty="0">
                <a:solidFill>
                  <a:schemeClr val="bg1"/>
                </a:solidFill>
                <a:latin typeface="Arial Black" pitchFamily="34" charset="0"/>
              </a:rPr>
              <a:t>are best motivated by internal factors </a:t>
            </a:r>
            <a:br>
              <a:rPr lang="en-US" sz="3600" b="1" dirty="0">
                <a:solidFill>
                  <a:schemeClr val="bg1"/>
                </a:solidFill>
                <a:latin typeface="Arial Black" pitchFamily="34" charset="0"/>
              </a:rPr>
            </a:br>
            <a:endParaRPr lang="en-US" sz="36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5181600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  <a:latin typeface="Cambria" pitchFamily="18" charset="0"/>
              </a:rPr>
              <a:t>Problem: </a:t>
            </a:r>
            <a:endParaRPr lang="en-US" sz="3600" b="1" dirty="0" smtClean="0">
              <a:solidFill>
                <a:schemeClr val="accent5">
                  <a:lumMod val="75000"/>
                </a:schemeClr>
              </a:solidFill>
              <a:latin typeface="Cambria" pitchFamily="18" charset="0"/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rgbClr val="CC3300"/>
                </a:solidFill>
                <a:latin typeface="Cambria" pitchFamily="18" charset="0"/>
              </a:rPr>
              <a:t>Many times adults </a:t>
            </a:r>
            <a:r>
              <a:rPr lang="en-US" sz="3600" b="1" dirty="0">
                <a:solidFill>
                  <a:srgbClr val="CC3300"/>
                </a:solidFill>
                <a:latin typeface="Cambria" pitchFamily="18" charset="0"/>
              </a:rPr>
              <a:t>are influenced to some </a:t>
            </a:r>
            <a:r>
              <a:rPr lang="en-US" sz="3600" b="1" dirty="0" smtClean="0">
                <a:solidFill>
                  <a:srgbClr val="CC3300"/>
                </a:solidFill>
                <a:latin typeface="Cambria" pitchFamily="18" charset="0"/>
              </a:rPr>
              <a:t>external </a:t>
            </a:r>
            <a:r>
              <a:rPr lang="en-US" sz="3600" b="1" dirty="0">
                <a:solidFill>
                  <a:srgbClr val="CC3300"/>
                </a:solidFill>
                <a:latin typeface="Cambria" pitchFamily="18" charset="0"/>
              </a:rPr>
              <a:t>motivators such as </a:t>
            </a:r>
            <a:r>
              <a:rPr lang="en-US" sz="3600" b="1" dirty="0" smtClean="0">
                <a:solidFill>
                  <a:srgbClr val="CC3300"/>
                </a:solidFill>
                <a:latin typeface="Cambria" pitchFamily="18" charset="0"/>
              </a:rPr>
              <a:t>a</a:t>
            </a:r>
          </a:p>
          <a:p>
            <a:pPr marL="441325" indent="-346075"/>
            <a:r>
              <a:rPr lang="en-US" sz="3600" b="1" dirty="0" smtClean="0">
                <a:solidFill>
                  <a:srgbClr val="CC3300"/>
                </a:solidFill>
                <a:latin typeface="Cambria" pitchFamily="18" charset="0"/>
              </a:rPr>
              <a:t>Pay </a:t>
            </a:r>
            <a:r>
              <a:rPr lang="en-US" sz="3600" b="1" dirty="0">
                <a:solidFill>
                  <a:srgbClr val="CC3300"/>
                </a:solidFill>
                <a:latin typeface="Cambria" pitchFamily="18" charset="0"/>
              </a:rPr>
              <a:t>raise </a:t>
            </a:r>
            <a:endParaRPr lang="en-US" sz="3600" b="1" dirty="0" smtClean="0">
              <a:solidFill>
                <a:srgbClr val="CC3300"/>
              </a:solidFill>
              <a:latin typeface="Cambria" pitchFamily="18" charset="0"/>
            </a:endParaRPr>
          </a:p>
          <a:p>
            <a:pPr marL="441325" indent="-346075"/>
            <a:r>
              <a:rPr lang="en-US" sz="3600" b="1" dirty="0" smtClean="0">
                <a:solidFill>
                  <a:srgbClr val="CC3300"/>
                </a:solidFill>
                <a:latin typeface="Cambria" pitchFamily="18" charset="0"/>
              </a:rPr>
              <a:t>job promotion</a:t>
            </a:r>
          </a:p>
          <a:p>
            <a:pPr marL="441325" indent="-346075"/>
            <a:r>
              <a:rPr lang="en-US" sz="3600" b="1" dirty="0" smtClean="0">
                <a:solidFill>
                  <a:srgbClr val="CC3300"/>
                </a:solidFill>
                <a:latin typeface="Cambria" pitchFamily="18" charset="0"/>
              </a:rPr>
              <a:t>Increment </a:t>
            </a:r>
          </a:p>
          <a:p>
            <a:pPr marL="441325" indent="-346075"/>
            <a:r>
              <a:rPr lang="en-US" sz="3600" b="1" dirty="0" smtClean="0">
                <a:solidFill>
                  <a:srgbClr val="CC3300"/>
                </a:solidFill>
                <a:latin typeface="Cambria" pitchFamily="18" charset="0"/>
              </a:rPr>
              <a:t>Additional degree</a:t>
            </a:r>
          </a:p>
          <a:p>
            <a:pPr marL="441325" indent="-346075"/>
            <a:r>
              <a:rPr lang="en-US" sz="3600" b="1" dirty="0" smtClean="0">
                <a:solidFill>
                  <a:srgbClr val="CC3300"/>
                </a:solidFill>
                <a:latin typeface="Cambria" pitchFamily="18" charset="0"/>
              </a:rPr>
              <a:t>Status </a:t>
            </a:r>
            <a:endParaRPr lang="en-US" sz="3600" b="1" dirty="0">
              <a:solidFill>
                <a:srgbClr val="CC3300"/>
              </a:solidFill>
              <a:latin typeface="Cambria" pitchFamily="18" charset="0"/>
            </a:endParaRPr>
          </a:p>
          <a:p>
            <a:pPr marL="0" indent="0">
              <a:buNone/>
            </a:pPr>
            <a:endParaRPr lang="en-US" sz="3600" b="1" dirty="0">
              <a:solidFill>
                <a:srgbClr val="CC3300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6365095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276B7D"/>
          </a:solidFill>
        </p:spPr>
        <p:txBody>
          <a:bodyPr/>
          <a:lstStyle/>
          <a:p>
            <a:r>
              <a:rPr lang="en-US" sz="3600" b="1" dirty="0">
                <a:latin typeface="Arial Black" pitchFamily="34" charset="0"/>
              </a:rPr>
              <a:t/>
            </a:r>
            <a:br>
              <a:rPr lang="en-US" sz="3600" b="1" dirty="0">
                <a:latin typeface="Arial Black" pitchFamily="34" charset="0"/>
              </a:rPr>
            </a:br>
            <a:r>
              <a:rPr lang="en-US" sz="3600" b="1" dirty="0" smtClean="0">
                <a:solidFill>
                  <a:schemeClr val="bg1"/>
                </a:solidFill>
                <a:latin typeface="Arial Black" pitchFamily="34" charset="0"/>
              </a:rPr>
              <a:t>Seven Steps Process to Implement these Assumptions</a:t>
            </a:r>
            <a:br>
              <a:rPr lang="en-US" sz="3600" b="1" dirty="0" smtClean="0">
                <a:solidFill>
                  <a:schemeClr val="bg1"/>
                </a:solidFill>
                <a:latin typeface="Arial Black" pitchFamily="34" charset="0"/>
              </a:rPr>
            </a:br>
            <a:r>
              <a:rPr lang="en-US" sz="3600" b="1" dirty="0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endParaRPr lang="en-US" sz="3600" b="1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229600" cy="5029200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b="1" dirty="0">
                <a:solidFill>
                  <a:srgbClr val="006666"/>
                </a:solidFill>
                <a:latin typeface="Cambria" pitchFamily="18" charset="0"/>
              </a:rPr>
              <a:t>C</a:t>
            </a:r>
            <a:r>
              <a:rPr lang="en-US" b="1" dirty="0" smtClean="0">
                <a:solidFill>
                  <a:srgbClr val="006666"/>
                </a:solidFill>
                <a:latin typeface="Cambria" pitchFamily="18" charset="0"/>
              </a:rPr>
              <a:t>reating </a:t>
            </a:r>
            <a:r>
              <a:rPr lang="en-US" b="1" dirty="0">
                <a:solidFill>
                  <a:srgbClr val="006666"/>
                </a:solidFill>
                <a:latin typeface="Cambria" pitchFamily="18" charset="0"/>
              </a:rPr>
              <a:t>a cooperative learning climate;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b="1" dirty="0">
                <a:solidFill>
                  <a:srgbClr val="006666"/>
                </a:solidFill>
                <a:latin typeface="Cambria" pitchFamily="18" charset="0"/>
              </a:rPr>
              <a:t>P</a:t>
            </a:r>
            <a:r>
              <a:rPr lang="en-US" b="1" dirty="0" smtClean="0">
                <a:solidFill>
                  <a:srgbClr val="006666"/>
                </a:solidFill>
                <a:latin typeface="Cambria" pitchFamily="18" charset="0"/>
              </a:rPr>
              <a:t>lanning </a:t>
            </a:r>
            <a:r>
              <a:rPr lang="en-US" b="1" dirty="0">
                <a:solidFill>
                  <a:srgbClr val="006666"/>
                </a:solidFill>
                <a:latin typeface="Cambria" pitchFamily="18" charset="0"/>
              </a:rPr>
              <a:t>goals mutually;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b="1" dirty="0">
                <a:solidFill>
                  <a:srgbClr val="006666"/>
                </a:solidFill>
                <a:latin typeface="Cambria" pitchFamily="18" charset="0"/>
              </a:rPr>
              <a:t>D</a:t>
            </a:r>
            <a:r>
              <a:rPr lang="en-US" b="1" dirty="0" smtClean="0">
                <a:solidFill>
                  <a:srgbClr val="006666"/>
                </a:solidFill>
                <a:latin typeface="Cambria" pitchFamily="18" charset="0"/>
              </a:rPr>
              <a:t>iagnosing </a:t>
            </a:r>
            <a:r>
              <a:rPr lang="en-US" b="1" dirty="0">
                <a:solidFill>
                  <a:srgbClr val="006666"/>
                </a:solidFill>
                <a:latin typeface="Cambria" pitchFamily="18" charset="0"/>
              </a:rPr>
              <a:t>learner needs and interests;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b="1" dirty="0">
                <a:solidFill>
                  <a:srgbClr val="006666"/>
                </a:solidFill>
                <a:latin typeface="Cambria" pitchFamily="18" charset="0"/>
              </a:rPr>
              <a:t>H</a:t>
            </a:r>
            <a:r>
              <a:rPr lang="en-US" b="1" dirty="0" smtClean="0">
                <a:solidFill>
                  <a:srgbClr val="006666"/>
                </a:solidFill>
                <a:latin typeface="Cambria" pitchFamily="18" charset="0"/>
              </a:rPr>
              <a:t>elping </a:t>
            </a:r>
            <a:r>
              <a:rPr lang="en-US" b="1" dirty="0">
                <a:solidFill>
                  <a:srgbClr val="006666"/>
                </a:solidFill>
                <a:latin typeface="Cambria" pitchFamily="18" charset="0"/>
              </a:rPr>
              <a:t>learners to formulate learning objectives based on their needs and individual interests;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b="1" dirty="0">
                <a:solidFill>
                  <a:srgbClr val="006666"/>
                </a:solidFill>
                <a:latin typeface="Cambria" pitchFamily="18" charset="0"/>
              </a:rPr>
              <a:t>D</a:t>
            </a:r>
            <a:r>
              <a:rPr lang="en-US" b="1" dirty="0" smtClean="0">
                <a:solidFill>
                  <a:srgbClr val="006666"/>
                </a:solidFill>
                <a:latin typeface="Cambria" pitchFamily="18" charset="0"/>
              </a:rPr>
              <a:t>esigning </a:t>
            </a:r>
            <a:r>
              <a:rPr lang="en-US" b="1" dirty="0">
                <a:solidFill>
                  <a:srgbClr val="006666"/>
                </a:solidFill>
                <a:latin typeface="Cambria" pitchFamily="18" charset="0"/>
              </a:rPr>
              <a:t>sequential activities to achieve these objectives; </a:t>
            </a:r>
          </a:p>
        </p:txBody>
      </p:sp>
    </p:spTree>
    <p:extLst>
      <p:ext uri="{BB962C8B-B14F-4D97-AF65-F5344CB8AC3E}">
        <p14:creationId xmlns="" xmlns:p14="http://schemas.microsoft.com/office/powerpoint/2010/main" val="385342403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C00000"/>
                </a:solidFill>
                <a:latin typeface="Arial Black" pitchFamily="34" charset="0"/>
              </a:rPr>
              <a:t>Malcolm Knowles </a:t>
            </a:r>
            <a:r>
              <a:rPr lang="en-US" sz="3600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en-US" sz="3600" b="1" dirty="0">
                <a:solidFill>
                  <a:srgbClr val="C00000"/>
                </a:solidFill>
                <a:latin typeface="Arial Black" pitchFamily="34" charset="0"/>
              </a:rPr>
              <a:t>“</a:t>
            </a:r>
            <a:r>
              <a:rPr lang="en-US" sz="3600" b="1" dirty="0" smtClean="0">
                <a:solidFill>
                  <a:srgbClr val="C00000"/>
                </a:solidFill>
                <a:latin typeface="Arial Black" pitchFamily="34" charset="0"/>
              </a:rPr>
              <a:t>Andragogy”</a:t>
            </a:r>
            <a:endParaRPr lang="en-US" sz="36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sz="4400" b="1" dirty="0" smtClean="0">
                <a:latin typeface="Cambria" pitchFamily="18" charset="0"/>
              </a:rPr>
              <a:t>Pedagogy</a:t>
            </a:r>
          </a:p>
          <a:p>
            <a:pPr>
              <a:lnSpc>
                <a:spcPct val="200000"/>
              </a:lnSpc>
            </a:pPr>
            <a:r>
              <a:rPr lang="en-US" sz="4400" b="1" dirty="0" smtClean="0">
                <a:latin typeface="Cambria" pitchFamily="18" charset="0"/>
              </a:rPr>
              <a:t>Andragogy</a:t>
            </a:r>
          </a:p>
          <a:p>
            <a:endParaRPr lang="en-US" sz="44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1508235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006666"/>
          </a:solidFill>
        </p:spPr>
        <p:txBody>
          <a:bodyPr/>
          <a:lstStyle/>
          <a:p>
            <a:r>
              <a:rPr lang="en-US" sz="3600" b="1" dirty="0">
                <a:latin typeface="Arial Black" pitchFamily="34" charset="0"/>
              </a:rPr>
              <a:t/>
            </a:r>
            <a:br>
              <a:rPr lang="en-US" sz="3600" b="1" dirty="0">
                <a:latin typeface="Arial Black" pitchFamily="34" charset="0"/>
              </a:rPr>
            </a:br>
            <a:r>
              <a:rPr lang="en-US" sz="3600" b="1" dirty="0" smtClean="0">
                <a:solidFill>
                  <a:schemeClr val="bg1"/>
                </a:solidFill>
                <a:latin typeface="Arial Black" pitchFamily="34" charset="0"/>
              </a:rPr>
              <a:t>Seven Steps Process to Implement these Assumptions</a:t>
            </a:r>
            <a:br>
              <a:rPr lang="en-US" sz="3600" b="1" dirty="0" smtClean="0">
                <a:solidFill>
                  <a:schemeClr val="bg1"/>
                </a:solidFill>
                <a:latin typeface="Arial Black" pitchFamily="34" charset="0"/>
              </a:rPr>
            </a:br>
            <a:r>
              <a:rPr lang="en-US" sz="3600" b="1" dirty="0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endParaRPr lang="en-US" sz="3600" b="1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495800"/>
          </a:xfrm>
        </p:spPr>
        <p:txBody>
          <a:bodyPr/>
          <a:lstStyle/>
          <a:p>
            <a:pPr marL="514350" lvl="0" indent="-514350">
              <a:spcAft>
                <a:spcPts val="1200"/>
              </a:spcAft>
              <a:buFont typeface="+mj-lt"/>
              <a:buAutoNum type="arabicPeriod" startAt="6"/>
            </a:pPr>
            <a:r>
              <a:rPr lang="en-US" b="1" dirty="0">
                <a:solidFill>
                  <a:srgbClr val="006666"/>
                </a:solidFill>
                <a:latin typeface="Cambria" pitchFamily="18" charset="0"/>
              </a:rPr>
              <a:t>C</a:t>
            </a:r>
            <a:r>
              <a:rPr lang="en-US" b="1" dirty="0" smtClean="0">
                <a:solidFill>
                  <a:srgbClr val="006666"/>
                </a:solidFill>
                <a:latin typeface="Cambria" pitchFamily="18" charset="0"/>
              </a:rPr>
              <a:t>arrying </a:t>
            </a:r>
            <a:r>
              <a:rPr lang="en-US" b="1" dirty="0">
                <a:solidFill>
                  <a:srgbClr val="006666"/>
                </a:solidFill>
                <a:latin typeface="Cambria" pitchFamily="18" charset="0"/>
              </a:rPr>
              <a:t>out the design to meet objectives with selected methods, materials, and resources; and</a:t>
            </a:r>
          </a:p>
          <a:p>
            <a:pPr marL="514350" lvl="0" indent="-514350">
              <a:spcAft>
                <a:spcPts val="1200"/>
              </a:spcAft>
              <a:buFont typeface="+mj-lt"/>
              <a:buAutoNum type="arabicPeriod" startAt="6"/>
            </a:pPr>
            <a:r>
              <a:rPr lang="en-US" b="1" dirty="0">
                <a:solidFill>
                  <a:srgbClr val="006666"/>
                </a:solidFill>
                <a:latin typeface="Cambria" pitchFamily="18" charset="0"/>
              </a:rPr>
              <a:t>Evaluating the quality of the learning experience for the learner that included reassessing needs for continued learning.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 startAt="6"/>
            </a:pPr>
            <a:endParaRPr lang="en-US" b="1" dirty="0">
              <a:solidFill>
                <a:srgbClr val="006666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4150572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CC7900"/>
          </a:solidFill>
        </p:spPr>
        <p:txBody>
          <a:bodyPr/>
          <a:lstStyle/>
          <a:p>
            <a:pPr>
              <a:tabLst>
                <a:tab pos="6122988" algn="l"/>
              </a:tabLst>
            </a:pPr>
            <a:r>
              <a:rPr lang="en-US" sz="3600" b="1" dirty="0">
                <a:latin typeface="Arial Black" pitchFamily="34" charset="0"/>
              </a:rPr>
              <a:t/>
            </a:r>
            <a:br>
              <a:rPr lang="en-US" sz="3600" b="1" dirty="0">
                <a:latin typeface="Arial Black" pitchFamily="34" charset="0"/>
              </a:rPr>
            </a:br>
            <a:r>
              <a:rPr lang="en-US" sz="3600" b="1" dirty="0" smtClean="0">
                <a:solidFill>
                  <a:schemeClr val="bg1"/>
                </a:solidFill>
                <a:latin typeface="Arial Black" pitchFamily="34" charset="0"/>
              </a:rPr>
              <a:t>Role of the Teacher</a:t>
            </a:r>
            <a:r>
              <a:rPr lang="en-US" sz="3600" b="1" dirty="0">
                <a:solidFill>
                  <a:srgbClr val="C00000"/>
                </a:solidFill>
              </a:rPr>
              <a:t/>
            </a:r>
            <a:br>
              <a:rPr lang="en-US" sz="3600" b="1" dirty="0">
                <a:solidFill>
                  <a:srgbClr val="C00000"/>
                </a:solidFill>
              </a:rPr>
            </a:br>
            <a:endParaRPr lang="en-US" sz="3600" b="1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50292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3600" b="1" dirty="0">
                <a:solidFill>
                  <a:srgbClr val="9A5C00"/>
                </a:solidFill>
                <a:latin typeface="Cambria" pitchFamily="18" charset="0"/>
              </a:rPr>
              <a:t>Positive climate</a:t>
            </a:r>
          </a:p>
          <a:p>
            <a:pPr>
              <a:spcAft>
                <a:spcPts val="1200"/>
              </a:spcAft>
            </a:pPr>
            <a:r>
              <a:rPr lang="en-US" sz="3600" b="1" dirty="0">
                <a:solidFill>
                  <a:srgbClr val="9A5C00"/>
                </a:solidFill>
                <a:latin typeface="Cambria" pitchFamily="18" charset="0"/>
              </a:rPr>
              <a:t>Clarify purpose </a:t>
            </a:r>
          </a:p>
          <a:p>
            <a:pPr>
              <a:spcAft>
                <a:spcPts val="1200"/>
              </a:spcAft>
            </a:pPr>
            <a:r>
              <a:rPr lang="en-US" sz="3600" b="1" dirty="0">
                <a:solidFill>
                  <a:srgbClr val="9A5C00"/>
                </a:solidFill>
                <a:latin typeface="Cambria" pitchFamily="18" charset="0"/>
              </a:rPr>
              <a:t>Learning resources</a:t>
            </a:r>
          </a:p>
          <a:p>
            <a:pPr>
              <a:spcAft>
                <a:spcPts val="1200"/>
              </a:spcAft>
            </a:pPr>
            <a:r>
              <a:rPr lang="en-US" sz="3600" b="1" dirty="0" smtClean="0">
                <a:solidFill>
                  <a:srgbClr val="9A5C00"/>
                </a:solidFill>
                <a:latin typeface="Cambria" pitchFamily="18" charset="0"/>
              </a:rPr>
              <a:t>Intellectual </a:t>
            </a:r>
            <a:r>
              <a:rPr lang="en-US" sz="3600" b="1" dirty="0">
                <a:solidFill>
                  <a:srgbClr val="9A5C00"/>
                </a:solidFill>
                <a:latin typeface="Cambria" pitchFamily="18" charset="0"/>
              </a:rPr>
              <a:t>and emotional </a:t>
            </a:r>
          </a:p>
          <a:p>
            <a:pPr>
              <a:spcAft>
                <a:spcPts val="1200"/>
              </a:spcAft>
            </a:pPr>
            <a:r>
              <a:rPr lang="en-US" sz="3600" b="1" dirty="0">
                <a:solidFill>
                  <a:srgbClr val="9A5C00"/>
                </a:solidFill>
                <a:latin typeface="Cambria" pitchFamily="18" charset="0"/>
              </a:rPr>
              <a:t>Sharing feelings and thoughts</a:t>
            </a:r>
          </a:p>
          <a:p>
            <a:pPr marL="0" indent="0">
              <a:spcAft>
                <a:spcPts val="1200"/>
              </a:spcAft>
              <a:buNone/>
            </a:pPr>
            <a:endParaRPr lang="en-US" sz="3600" b="1" dirty="0">
              <a:solidFill>
                <a:srgbClr val="9A5C00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5342403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4">
              <a:lumMod val="75000"/>
            </a:schemeClr>
          </a:solidFill>
        </p:spPr>
        <p:txBody>
          <a:bodyPr/>
          <a:lstStyle/>
          <a:p>
            <a:r>
              <a:rPr lang="en-US" sz="3600" b="1" dirty="0">
                <a:latin typeface="Arial Black" pitchFamily="34" charset="0"/>
              </a:rPr>
              <a:t/>
            </a:r>
            <a:br>
              <a:rPr lang="en-US" sz="3600" b="1" dirty="0">
                <a:latin typeface="Arial Black" pitchFamily="34" charset="0"/>
              </a:rPr>
            </a:br>
            <a:r>
              <a:rPr lang="en-US" sz="3600" b="1" dirty="0" smtClean="0">
                <a:solidFill>
                  <a:schemeClr val="bg1"/>
                </a:solidFill>
                <a:latin typeface="Arial Black" pitchFamily="34" charset="0"/>
              </a:rPr>
              <a:t>Collaborative Learning </a:t>
            </a:r>
            <a:r>
              <a:rPr lang="en-US" sz="3600" b="1" dirty="0">
                <a:solidFill>
                  <a:srgbClr val="C00000"/>
                </a:solidFill>
              </a:rPr>
              <a:t/>
            </a:r>
            <a:br>
              <a:rPr lang="en-US" sz="3600" b="1" dirty="0">
                <a:solidFill>
                  <a:srgbClr val="C00000"/>
                </a:solidFill>
              </a:rPr>
            </a:br>
            <a:endParaRPr lang="en-US" sz="3600" b="1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534400" cy="5029200"/>
          </a:xfrm>
        </p:spPr>
        <p:txBody>
          <a:bodyPr/>
          <a:lstStyle/>
          <a:p>
            <a:r>
              <a:rPr lang="en-US" b="1" dirty="0">
                <a:solidFill>
                  <a:srgbClr val="5D0B53"/>
                </a:solidFill>
                <a:latin typeface="Cambria" pitchFamily="18" charset="0"/>
              </a:rPr>
              <a:t>Both facilitators and learners become active participants in the educational process.  </a:t>
            </a:r>
          </a:p>
          <a:p>
            <a:r>
              <a:rPr lang="en-US" b="1" dirty="0" smtClean="0">
                <a:solidFill>
                  <a:srgbClr val="5D0B53"/>
                </a:solidFill>
                <a:latin typeface="Cambria" pitchFamily="18" charset="0"/>
              </a:rPr>
              <a:t>The </a:t>
            </a:r>
            <a:r>
              <a:rPr lang="en-US" b="1" dirty="0">
                <a:solidFill>
                  <a:srgbClr val="5D0B53"/>
                </a:solidFill>
                <a:latin typeface="Cambria" pitchFamily="18" charset="0"/>
              </a:rPr>
              <a:t>hierarchy between facilitators and learners is eliminated.  </a:t>
            </a:r>
          </a:p>
          <a:p>
            <a:r>
              <a:rPr lang="en-US" b="1" dirty="0" smtClean="0">
                <a:solidFill>
                  <a:srgbClr val="5D0B53"/>
                </a:solidFill>
                <a:latin typeface="Cambria" pitchFamily="18" charset="0"/>
              </a:rPr>
              <a:t>A </a:t>
            </a:r>
            <a:r>
              <a:rPr lang="en-US" b="1" dirty="0">
                <a:solidFill>
                  <a:srgbClr val="5D0B53"/>
                </a:solidFill>
                <a:latin typeface="Cambria" pitchFamily="18" charset="0"/>
              </a:rPr>
              <a:t>sense of community is created.  </a:t>
            </a:r>
          </a:p>
          <a:p>
            <a:r>
              <a:rPr lang="en-US" b="1" dirty="0" smtClean="0">
                <a:solidFill>
                  <a:srgbClr val="5D0B53"/>
                </a:solidFill>
                <a:latin typeface="Cambria" pitchFamily="18" charset="0"/>
              </a:rPr>
              <a:t>Knowledge </a:t>
            </a:r>
            <a:r>
              <a:rPr lang="en-US" b="1" dirty="0">
                <a:solidFill>
                  <a:srgbClr val="5D0B53"/>
                </a:solidFill>
                <a:latin typeface="Cambria" pitchFamily="18" charset="0"/>
              </a:rPr>
              <a:t>is created, not transferred.  </a:t>
            </a:r>
          </a:p>
          <a:p>
            <a:r>
              <a:rPr lang="en-US" b="1" dirty="0" smtClean="0">
                <a:solidFill>
                  <a:srgbClr val="5D0B53"/>
                </a:solidFill>
                <a:latin typeface="Cambria" pitchFamily="18" charset="0"/>
              </a:rPr>
              <a:t>Knowledge </a:t>
            </a:r>
            <a:r>
              <a:rPr lang="en-US" b="1" dirty="0">
                <a:solidFill>
                  <a:srgbClr val="5D0B53"/>
                </a:solidFill>
                <a:latin typeface="Cambria" pitchFamily="18" charset="0"/>
              </a:rPr>
              <a:t>is considered to be located in the community rather than in the individual </a:t>
            </a:r>
          </a:p>
          <a:p>
            <a:pPr marL="0" indent="0">
              <a:buNone/>
            </a:pPr>
            <a:endParaRPr lang="en-US" b="1" dirty="0">
              <a:solidFill>
                <a:srgbClr val="5D0B53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5342403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401080" cy="3625857"/>
          </a:xfrm>
        </p:spPr>
        <p:txBody>
          <a:bodyPr/>
          <a:lstStyle/>
          <a:p>
            <a:pPr marL="0" indent="0" algn="ctr">
              <a:lnSpc>
                <a:spcPct val="200000"/>
              </a:lnSpc>
              <a:buNone/>
            </a:pPr>
            <a:r>
              <a:rPr lang="en-US" sz="9600" b="1" dirty="0" smtClean="0">
                <a:solidFill>
                  <a:srgbClr val="5D0B53"/>
                </a:solidFill>
                <a:latin typeface="Arial Black" pitchFamily="34" charset="0"/>
              </a:rPr>
              <a:t>Thank You</a:t>
            </a:r>
            <a:endParaRPr lang="en-IN" sz="9600" b="1" dirty="0">
              <a:solidFill>
                <a:srgbClr val="5D0B53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428868"/>
            <a:ext cx="4220318" cy="4208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loud Callout 4"/>
          <p:cNvSpPr/>
          <p:nvPr/>
        </p:nvSpPr>
        <p:spPr>
          <a:xfrm>
            <a:off x="4071934" y="1000108"/>
            <a:ext cx="4357718" cy="2214578"/>
          </a:xfrm>
          <a:prstGeom prst="cloudCallout">
            <a:avLst>
              <a:gd name="adj1" fmla="val -72974"/>
              <a:gd name="adj2" fmla="val 675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Arial Black" pitchFamily="34" charset="0"/>
              </a:rPr>
              <a:t>Why Children Learn</a:t>
            </a:r>
            <a:endParaRPr lang="en-IN" sz="3600" b="1" dirty="0">
              <a:latin typeface="Arial Black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DELL\Desktop\community engagement\images4.jpg"/>
          <p:cNvPicPr>
            <a:picLocks noChangeAspect="1" noChangeArrowheads="1"/>
          </p:cNvPicPr>
          <p:nvPr/>
        </p:nvPicPr>
        <p:blipFill rotWithShape="1">
          <a:blip r:embed="rId3" cstate="print">
            <a:lum bright="13000"/>
          </a:blip>
          <a:srcRect l="12225" r="16740"/>
          <a:stretch/>
        </p:blipFill>
        <p:spPr bwMode="auto">
          <a:xfrm>
            <a:off x="0" y="1812967"/>
            <a:ext cx="3657600" cy="4953000"/>
          </a:xfrm>
          <a:prstGeom prst="rect">
            <a:avLst/>
          </a:prstGeom>
          <a:noFill/>
        </p:spPr>
      </p:pic>
      <p:sp>
        <p:nvSpPr>
          <p:cNvPr id="5" name="Cloud Callout 4"/>
          <p:cNvSpPr/>
          <p:nvPr/>
        </p:nvSpPr>
        <p:spPr>
          <a:xfrm>
            <a:off x="4114800" y="304800"/>
            <a:ext cx="4357718" cy="2214578"/>
          </a:xfrm>
          <a:prstGeom prst="cloudCallout">
            <a:avLst>
              <a:gd name="adj1" fmla="val -59745"/>
              <a:gd name="adj2" fmla="val 57631"/>
            </a:avLst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rPr>
              <a:t>How Children Learn</a:t>
            </a:r>
            <a:endParaRPr lang="en-IN" sz="3600" b="1" dirty="0">
              <a:solidFill>
                <a:schemeClr val="tx2">
                  <a:lumMod val="50000"/>
                </a:schemeClr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8237322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428868"/>
            <a:ext cx="4220318" cy="4208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loud Callout 4"/>
          <p:cNvSpPr/>
          <p:nvPr/>
        </p:nvSpPr>
        <p:spPr>
          <a:xfrm>
            <a:off x="4071934" y="1000108"/>
            <a:ext cx="4357718" cy="2214578"/>
          </a:xfrm>
          <a:prstGeom prst="cloudCallout">
            <a:avLst>
              <a:gd name="adj1" fmla="val -72974"/>
              <a:gd name="adj2" fmla="val 675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Arial Black" pitchFamily="34" charset="0"/>
              </a:rPr>
              <a:t>What Children Learn</a:t>
            </a:r>
            <a:endParaRPr lang="en-IN" sz="3600" b="1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8237322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4554551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>
                <a:solidFill>
                  <a:srgbClr val="C00000"/>
                </a:solidFill>
                <a:latin typeface="Arial Black" pitchFamily="34" charset="0"/>
              </a:rPr>
              <a:t>Why Adults Learn?</a:t>
            </a:r>
            <a:endParaRPr lang="en-IN" dirty="0">
              <a:solidFill>
                <a:srgbClr val="C00000"/>
              </a:solidFill>
              <a:latin typeface="Arial Black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 r="54605"/>
          <a:stretch>
            <a:fillRect/>
          </a:stretch>
        </p:blipFill>
        <p:spPr bwMode="auto">
          <a:xfrm>
            <a:off x="6429387" y="1928802"/>
            <a:ext cx="2071703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4554551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>
                <a:solidFill>
                  <a:srgbClr val="C00000"/>
                </a:solidFill>
                <a:latin typeface="Arial Black" pitchFamily="34" charset="0"/>
              </a:rPr>
              <a:t>How Adults Learn?</a:t>
            </a:r>
            <a:endParaRPr lang="en-IN" dirty="0">
              <a:solidFill>
                <a:srgbClr val="C00000"/>
              </a:solidFill>
              <a:latin typeface="Arial Black" pitchFamily="34" charset="0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388" y="1285860"/>
            <a:ext cx="2258870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5310062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4554551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>
                <a:solidFill>
                  <a:srgbClr val="C00000"/>
                </a:solidFill>
                <a:latin typeface="Arial Black" pitchFamily="34" charset="0"/>
              </a:rPr>
              <a:t>What Adults Learn?</a:t>
            </a:r>
            <a:endParaRPr lang="en-IN" dirty="0">
              <a:solidFill>
                <a:srgbClr val="C00000"/>
              </a:solidFill>
              <a:latin typeface="Arial Black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4513" y="1828800"/>
            <a:ext cx="2209821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5310062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1328</TotalTime>
  <Words>833</Words>
  <Application>Microsoft Office PowerPoint</Application>
  <PresentationFormat>On-screen Show (4:3)</PresentationFormat>
  <Paragraphs>148</Paragraphs>
  <Slides>33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Slide 1</vt:lpstr>
      <vt:lpstr>Slide 2</vt:lpstr>
      <vt:lpstr>Malcolm Knowles  “Andragogy”</vt:lpstr>
      <vt:lpstr>Slide 4</vt:lpstr>
      <vt:lpstr>Slide 5</vt:lpstr>
      <vt:lpstr>Slide 6</vt:lpstr>
      <vt:lpstr>Slide 7</vt:lpstr>
      <vt:lpstr>Slide 8</vt:lpstr>
      <vt:lpstr>Slide 9</vt:lpstr>
      <vt:lpstr>Five assumptions of Andragogy</vt:lpstr>
      <vt:lpstr> 1. Adults are Self-directed Learners </vt:lpstr>
      <vt:lpstr> 1. Adults are Self-directed Learners </vt:lpstr>
      <vt:lpstr> 1. Adults are Self-directed Learners </vt:lpstr>
      <vt:lpstr> 2. Adult learners bring a wealth of experience to the educational setting </vt:lpstr>
      <vt:lpstr> 2. Adult learners bring a wealth of experience to the educational setting </vt:lpstr>
      <vt:lpstr> 2. Adult learners bring a wealth of experience to the educational setting </vt:lpstr>
      <vt:lpstr> 2. Adult learners bring a wealth of experience to the educational setting </vt:lpstr>
      <vt:lpstr> 3. Adults enter educational settings ready to learn </vt:lpstr>
      <vt:lpstr> 3. Adults enter educational settings ready to learn </vt:lpstr>
      <vt:lpstr> 3. Adults enter educational settings ready to learn </vt:lpstr>
      <vt:lpstr> 3. Adults enter educational settings ready to learn </vt:lpstr>
      <vt:lpstr> 3. Adults enter educational settings ready to learn </vt:lpstr>
      <vt:lpstr> 4. Adults are problem-centered in their learning </vt:lpstr>
      <vt:lpstr> 4. Adults are problem-centered in their learning </vt:lpstr>
      <vt:lpstr> 4. Adults are problem-centered in their learning </vt:lpstr>
      <vt:lpstr> 5. Adults are best motivated by internal factors  </vt:lpstr>
      <vt:lpstr> 5. Adults are best motivated by internal factors  </vt:lpstr>
      <vt:lpstr> 5. Adults are best motivated by internal factors  </vt:lpstr>
      <vt:lpstr> Seven Steps Process to Implement these Assumptions  </vt:lpstr>
      <vt:lpstr> Seven Steps Process to Implement these Assumptions  </vt:lpstr>
      <vt:lpstr> Role of the Teacher </vt:lpstr>
      <vt:lpstr> Collaborative Learning  </vt:lpstr>
      <vt:lpstr>Slide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Government of India – United Nations Development Program Access to Justice  National Conference on      “Law School Based Legal Service Clinics”    Findings                                           - Dr. M.R.K.Prasad</dc:title>
  <dc:creator>Prasad</dc:creator>
  <cp:lastModifiedBy>ADMIN</cp:lastModifiedBy>
  <cp:revision>149</cp:revision>
  <dcterms:created xsi:type="dcterms:W3CDTF">2011-07-02T15:39:05Z</dcterms:created>
  <dcterms:modified xsi:type="dcterms:W3CDTF">2015-11-01T03:20:44Z</dcterms:modified>
</cp:coreProperties>
</file>